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97" r:id="rId3"/>
    <p:sldId id="328" r:id="rId4"/>
    <p:sldId id="256" r:id="rId5"/>
    <p:sldId id="257" r:id="rId6"/>
    <p:sldId id="258" r:id="rId7"/>
    <p:sldId id="327" r:id="rId8"/>
    <p:sldId id="329" r:id="rId9"/>
    <p:sldId id="342" r:id="rId10"/>
    <p:sldId id="335" r:id="rId11"/>
    <p:sldId id="333" r:id="rId12"/>
    <p:sldId id="337" r:id="rId13"/>
    <p:sldId id="338" r:id="rId14"/>
    <p:sldId id="340" r:id="rId15"/>
    <p:sldId id="343" r:id="rId16"/>
    <p:sldId id="341" r:id="rId17"/>
    <p:sldId id="345" r:id="rId18"/>
    <p:sldId id="346" r:id="rId19"/>
    <p:sldId id="347" r:id="rId20"/>
    <p:sldId id="352" r:id="rId21"/>
    <p:sldId id="330" r:id="rId22"/>
    <p:sldId id="348" r:id="rId23"/>
    <p:sldId id="354" r:id="rId24"/>
    <p:sldId id="350" r:id="rId25"/>
    <p:sldId id="349" r:id="rId26"/>
    <p:sldId id="353" r:id="rId27"/>
    <p:sldId id="351" r:id="rId28"/>
    <p:sldId id="357" r:id="rId29"/>
    <p:sldId id="356" r:id="rId30"/>
    <p:sldId id="355" r:id="rId31"/>
    <p:sldId id="400" r:id="rId32"/>
    <p:sldId id="390" r:id="rId33"/>
    <p:sldId id="394" r:id="rId34"/>
    <p:sldId id="388" r:id="rId35"/>
    <p:sldId id="389" r:id="rId36"/>
    <p:sldId id="395" r:id="rId37"/>
    <p:sldId id="397" r:id="rId38"/>
    <p:sldId id="398" r:id="rId39"/>
    <p:sldId id="402" r:id="rId40"/>
    <p:sldId id="40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022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78" y="420"/>
      </p:cViewPr>
      <p:guideLst>
        <p:guide orient="horz" pos="224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95D9FC-932D-49F7-8217-C4E12E6942C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176D04E-7559-4DA1-8E47-D17BE9A4FA17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CCA8283C-F484-4407-866D-9ABBDA3002A9}" cxnId="{C3E0EC9D-AC0D-424D-BFBB-EB86614EF655}" type="parTrans">
      <dgm:prSet/>
      <dgm:spPr/>
      <dgm:t>
        <a:bodyPr/>
        <a:lstStyle/>
        <a:p>
          <a:endParaRPr lang="zh-CN" altLang="en-US"/>
        </a:p>
      </dgm:t>
    </dgm:pt>
    <dgm:pt modelId="{0193481E-840A-4ECE-BBA0-528F11E08D91}" cxnId="{C3E0EC9D-AC0D-424D-BFBB-EB86614EF655}" type="sibTrans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zh-CN" altLang="en-US"/>
        </a:p>
      </dgm:t>
    </dgm:pt>
    <dgm:pt modelId="{39B60063-043E-4033-9A49-E486B7FB78DB}" type="pres">
      <dgm:prSet presAssocID="{1095D9FC-932D-49F7-8217-C4E12E6942C3}" presName="Name0" presStyleCnt="0">
        <dgm:presLayoutVars>
          <dgm:chMax val="7"/>
          <dgm:chPref val="7"/>
          <dgm:dir/>
        </dgm:presLayoutVars>
      </dgm:prSet>
      <dgm:spPr/>
    </dgm:pt>
    <dgm:pt modelId="{0FF2A798-52AD-4FAD-BF37-F115EE212097}" type="pres">
      <dgm:prSet presAssocID="{1095D9FC-932D-49F7-8217-C4E12E6942C3}" presName="Name1" presStyleCnt="0"/>
      <dgm:spPr/>
    </dgm:pt>
    <dgm:pt modelId="{09121E93-2C7B-4613-99C6-64D5D5A09375}" type="pres">
      <dgm:prSet presAssocID="{0193481E-840A-4ECE-BBA0-528F11E08D91}" presName="picture_1" presStyleCnt="0"/>
      <dgm:spPr/>
    </dgm:pt>
    <dgm:pt modelId="{B50CA771-CAA5-4D2F-85B1-0511E4E0457D}" type="pres">
      <dgm:prSet presAssocID="{0193481E-840A-4ECE-BBA0-528F11E08D91}" presName="pictureRepeatNode" presStyleLbl="alignImgPlace1" presStyleIdx="0" presStyleCnt="1"/>
      <dgm:spPr/>
    </dgm:pt>
    <dgm:pt modelId="{B77C1ABE-E873-4DE6-9CBB-05F9B5D3F46F}" type="pres">
      <dgm:prSet presAssocID="{F176D04E-7559-4DA1-8E47-D17BE9A4FA17}" presName="text_1" presStyleLbl="node1" presStyleIdx="0" presStyleCnt="0">
        <dgm:presLayoutVars>
          <dgm:bulletEnabled val="1"/>
        </dgm:presLayoutVars>
      </dgm:prSet>
      <dgm:spPr/>
    </dgm:pt>
  </dgm:ptLst>
  <dgm:cxnLst>
    <dgm:cxn modelId="{C3E0EC9D-AC0D-424D-BFBB-EB86614EF655}" srcId="{1095D9FC-932D-49F7-8217-C4E12E6942C3}" destId="{F176D04E-7559-4DA1-8E47-D17BE9A4FA17}" srcOrd="0" destOrd="0" parTransId="{CCA8283C-F484-4407-866D-9ABBDA3002A9}" sibTransId="{0193481E-840A-4ECE-BBA0-528F11E08D91}"/>
    <dgm:cxn modelId="{61E5A2CD-6CCE-4D75-918D-715228446DD3}" type="presOf" srcId="{0193481E-840A-4ECE-BBA0-528F11E08D91}" destId="{B50CA771-CAA5-4D2F-85B1-0511E4E0457D}" srcOrd="0" destOrd="0" presId="urn:microsoft.com/office/officeart/2008/layout/CircularPictureCallout"/>
    <dgm:cxn modelId="{1CB4D985-544D-4786-B903-5A02C87AD1C5}" type="presOf" srcId="{F176D04E-7559-4DA1-8E47-D17BE9A4FA17}" destId="{B77C1ABE-E873-4DE6-9CBB-05F9B5D3F46F}" srcOrd="0" destOrd="0" presId="urn:microsoft.com/office/officeart/2008/layout/CircularPictureCallout"/>
    <dgm:cxn modelId="{ABE43153-8070-4104-AE3A-490D2DB09424}" type="presOf" srcId="{1095D9FC-932D-49F7-8217-C4E12E6942C3}" destId="{39B60063-043E-4033-9A49-E486B7FB78DB}" srcOrd="0" destOrd="0" presId="urn:microsoft.com/office/officeart/2008/layout/CircularPictureCallout"/>
    <dgm:cxn modelId="{EC3A9BF1-9409-4A9E-87DE-12BF9701BB4F}" type="presParOf" srcId="{39B60063-043E-4033-9A49-E486B7FB78DB}" destId="{0FF2A798-52AD-4FAD-BF37-F115EE212097}" srcOrd="0" destOrd="0" presId="urn:microsoft.com/office/officeart/2008/layout/CircularPictureCallout"/>
    <dgm:cxn modelId="{2249A504-4A34-4854-9066-20F4D22EDA76}" type="presParOf" srcId="{0FF2A798-52AD-4FAD-BF37-F115EE212097}" destId="{09121E93-2C7B-4613-99C6-64D5D5A09375}" srcOrd="0" destOrd="0" presId="urn:microsoft.com/office/officeart/2008/layout/CircularPictureCallout"/>
    <dgm:cxn modelId="{DF763F58-2B61-4676-BC71-63D8652900D4}" type="presParOf" srcId="{09121E93-2C7B-4613-99C6-64D5D5A09375}" destId="{B50CA771-CAA5-4D2F-85B1-0511E4E0457D}" srcOrd="0" destOrd="0" presId="urn:microsoft.com/office/officeart/2008/layout/CircularPictureCallout"/>
    <dgm:cxn modelId="{C60E3A39-962E-465F-A7AA-E7A95C369585}" type="presParOf" srcId="{0FF2A798-52AD-4FAD-BF37-F115EE212097}" destId="{B77C1ABE-E873-4DE6-9CBB-05F9B5D3F46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DC3AB-550E-4380-A9F5-E8CE84A85FE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E314680-2188-44D4-A6A4-F44C95C3C5F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r>
            <a:rPr lang="en-US" altLang="zh-CN"/>
            <a:t/>
          </a:r>
          <a:endParaRPr lang="en-US" altLang="zh-CN"/>
        </a:p>
      </dgm:t>
    </dgm:pt>
    <dgm:pt modelId="{F7925A89-3765-49F4-99E6-901DAC5A6325}" cxnId="{6DE817D7-C23B-41FE-B8D5-BF43513BCC12}" type="parTrans">
      <dgm:prSet/>
      <dgm:spPr/>
      <dgm:t>
        <a:bodyPr/>
        <a:lstStyle/>
        <a:p>
          <a:endParaRPr lang="zh-CN" altLang="en-US"/>
        </a:p>
      </dgm:t>
    </dgm:pt>
    <dgm:pt modelId="{3A857E1D-1374-4E61-AEC7-F1A0C93E119E}" cxnId="{6DE817D7-C23B-41FE-B8D5-BF43513BCC12}" type="sibTrans">
      <dgm:prSet/>
      <dgm:spPr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</dgm:spPr>
      <dgm:t>
        <a:bodyPr/>
        <a:lstStyle/>
        <a:p>
          <a:endParaRPr lang="zh-CN" altLang="en-US"/>
        </a:p>
      </dgm:t>
    </dgm:pt>
    <dgm:pt modelId="{474B3961-37B7-469E-91E7-BA8C6565CAC7}" type="pres">
      <dgm:prSet presAssocID="{044DC3AB-550E-4380-A9F5-E8CE84A85FED}" presName="Name0" presStyleCnt="0">
        <dgm:presLayoutVars>
          <dgm:chMax val="7"/>
          <dgm:chPref val="7"/>
          <dgm:dir/>
        </dgm:presLayoutVars>
      </dgm:prSet>
      <dgm:spPr/>
    </dgm:pt>
    <dgm:pt modelId="{6C32E912-DAA3-4959-8E11-A8FCBFEDC64F}" type="pres">
      <dgm:prSet presAssocID="{044DC3AB-550E-4380-A9F5-E8CE84A85FED}" presName="Name1" presStyleCnt="0"/>
      <dgm:spPr/>
    </dgm:pt>
    <dgm:pt modelId="{6DA566C9-F62E-4D39-9DD1-FBA14C959AB9}" type="pres">
      <dgm:prSet presAssocID="{3A857E1D-1374-4E61-AEC7-F1A0C93E119E}" presName="picture_1" presStyleCnt="0"/>
      <dgm:spPr/>
    </dgm:pt>
    <dgm:pt modelId="{7BE1EA72-E04A-4A87-ADEF-F63F7D39A1A5}" type="pres">
      <dgm:prSet presAssocID="{3A857E1D-1374-4E61-AEC7-F1A0C93E119E}" presName="pictureRepeatNode" presStyleLbl="alignImgPlace1" presStyleIdx="0" presStyleCnt="1" custLinFactNeighborX="-11198" custLinFactNeighborY="-805"/>
      <dgm:spPr/>
    </dgm:pt>
    <dgm:pt modelId="{4C90DC0C-761F-465C-B5B6-B63A9BF61CFB}" type="pres">
      <dgm:prSet presAssocID="{AE314680-2188-44D4-A6A4-F44C95C3C5FC}" presName="text_1" presStyleCnt="0" custFlipVert="1" custFlipHor="1" custScaleX="4108" custScaleY="11268">
        <dgm:presLayoutVars>
          <dgm:bulletEnabled val="1"/>
        </dgm:presLayoutVars>
      </dgm:prSet>
      <dgm:spPr/>
    </dgm:pt>
  </dgm:ptLst>
  <dgm:cxnLst>
    <dgm:cxn modelId="{6DE817D7-C23B-41FE-B8D5-BF43513BCC12}" srcId="{044DC3AB-550E-4380-A9F5-E8CE84A85FED}" destId="{AE314680-2188-44D4-A6A4-F44C95C3C5FC}" srcOrd="0" destOrd="0" parTransId="{F7925A89-3765-49F4-99E6-901DAC5A6325}" sibTransId="{3A857E1D-1374-4E61-AEC7-F1A0C93E119E}"/>
    <dgm:cxn modelId="{0922874E-BA6B-4F01-87F4-0DB96B456B6C}" type="presOf" srcId="{044DC3AB-550E-4380-A9F5-E8CE84A85FED}" destId="{474B3961-37B7-469E-91E7-BA8C6565CAC7}" srcOrd="0" destOrd="0" presId="urn:microsoft.com/office/officeart/2008/layout/CircularPictureCallout"/>
    <dgm:cxn modelId="{02188AA8-6C87-4964-B170-CFAC71BC0C52}" type="presParOf" srcId="{474B3961-37B7-469E-91E7-BA8C6565CAC7}" destId="{6C32E912-DAA3-4959-8E11-A8FCBFEDC64F}" srcOrd="0" destOrd="0" presId="urn:microsoft.com/office/officeart/2008/layout/CircularPictureCallout"/>
    <dgm:cxn modelId="{E09DFDD0-5C1D-423A-8F48-0561E1D2896B}" type="presParOf" srcId="{6C32E912-DAA3-4959-8E11-A8FCBFEDC64F}" destId="{6DA566C9-F62E-4D39-9DD1-FBA14C959AB9}" srcOrd="0" destOrd="0" presId="urn:microsoft.com/office/officeart/2008/layout/CircularPictureCallout"/>
    <dgm:cxn modelId="{8F92B1AE-D028-4B8D-8F0B-75AE498FD109}" type="presParOf" srcId="{6DA566C9-F62E-4D39-9DD1-FBA14C959AB9}" destId="{7BE1EA72-E04A-4A87-ADEF-F63F7D39A1A5}" srcOrd="0" destOrd="0" presId="urn:microsoft.com/office/officeart/2008/layout/CircularPictureCallout"/>
    <dgm:cxn modelId="{D6663F8D-355E-40BE-A805-5487AEF04BBD}" type="presOf" srcId="{3A857E1D-1374-4E61-AEC7-F1A0C93E119E}" destId="{7BE1EA72-E04A-4A87-ADEF-F63F7D39A1A5}" srcOrd="0" destOrd="0" presId="urn:microsoft.com/office/officeart/2008/layout/CircularPictureCallout"/>
    <dgm:cxn modelId="{EE8C2579-5495-41A5-893B-EF97B3B0162B}" type="presParOf" srcId="{6C32E912-DAA3-4959-8E11-A8FCBFEDC64F}" destId="{4C90DC0C-761F-465C-B5B6-B63A9BF61CFB}" srcOrd="1" destOrd="0" presId="urn:microsoft.com/office/officeart/2008/layout/CircularPictureCallout"/>
    <dgm:cxn modelId="{C1169574-3F73-4CD2-870A-711668603F27}" type="presOf" srcId="{AE314680-2188-44D4-A6A4-F44C95C3C5FC}" destId="{4C90DC0C-761F-465C-B5B6-B63A9BF61CF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876A49-0E18-48C8-BDC6-115DF37AFD7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612D46C-A55A-493F-9C00-8CD7D693F03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 </a:t>
          </a:r>
          <a:r>
            <a:rPr lang="en-US" altLang="zh-CN" dirty="0"/>
            <a:t/>
          </a:r>
          <a:endParaRPr lang="en-US" altLang="zh-CN" dirty="0"/>
        </a:p>
      </dgm:t>
    </dgm:pt>
    <dgm:pt modelId="{3C968616-C218-473B-BDA7-50E78B36830E}" cxnId="{6F4C0961-A8AD-46B5-BFC6-30DED613E5B5}" type="parTrans">
      <dgm:prSet/>
      <dgm:spPr/>
      <dgm:t>
        <a:bodyPr/>
        <a:lstStyle/>
        <a:p>
          <a:endParaRPr lang="zh-CN" altLang="en-US"/>
        </a:p>
      </dgm:t>
    </dgm:pt>
    <dgm:pt modelId="{700A692A-ED42-4680-A2E6-E6DCF7CE5B40}" cxnId="{6F4C0961-A8AD-46B5-BFC6-30DED613E5B5}" type="sibTrans">
      <dgm:prSet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t>
        <a:bodyPr/>
        <a:lstStyle/>
        <a:p>
          <a:endParaRPr lang="zh-CN" altLang="en-US"/>
        </a:p>
      </dgm:t>
    </dgm:pt>
    <dgm:pt modelId="{CC50B2E9-7454-40F7-9C0E-CBEE0603C4A9}" type="pres">
      <dgm:prSet presAssocID="{AC876A49-0E18-48C8-BDC6-115DF37AFD76}" presName="Name0" presStyleCnt="0">
        <dgm:presLayoutVars>
          <dgm:chMax val="7"/>
          <dgm:chPref val="7"/>
          <dgm:dir/>
        </dgm:presLayoutVars>
      </dgm:prSet>
      <dgm:spPr/>
    </dgm:pt>
    <dgm:pt modelId="{04B1A7D4-DE5C-4D60-AE78-877926C0D125}" type="pres">
      <dgm:prSet presAssocID="{AC876A49-0E18-48C8-BDC6-115DF37AFD76}" presName="Name1" presStyleCnt="0"/>
      <dgm:spPr/>
    </dgm:pt>
    <dgm:pt modelId="{69B8C3D9-DB76-435E-A9C3-AAEBDCA1FF85}" type="pres">
      <dgm:prSet presAssocID="{700A692A-ED42-4680-A2E6-E6DCF7CE5B40}" presName="picture_1" presStyleCnt="0"/>
      <dgm:spPr/>
    </dgm:pt>
    <dgm:pt modelId="{E08C4174-3D4D-4DAF-83B3-AC71D9A0941C}" type="pres">
      <dgm:prSet presAssocID="{700A692A-ED42-4680-A2E6-E6DCF7CE5B40}" presName="pictureRepeatNode" presStyleLbl="alignImgPlace1" presStyleIdx="0" presStyleCnt="1" custLinFactNeighborX="-4901" custLinFactNeighborY="-2234"/>
      <dgm:spPr/>
    </dgm:pt>
    <dgm:pt modelId="{5250E2F4-3618-42DF-B977-9AF71C2A549F}" type="pres">
      <dgm:prSet presAssocID="{7612D46C-A55A-493F-9C00-8CD7D693F034}" presName="text_1" presStyleCnt="0" custFlipVert="1" custScaleX="3786" custScaleY="73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4C0961-A8AD-46B5-BFC6-30DED613E5B5}" srcId="{AC876A49-0E18-48C8-BDC6-115DF37AFD76}" destId="{7612D46C-A55A-493F-9C00-8CD7D693F034}" srcOrd="0" destOrd="0" parTransId="{3C968616-C218-473B-BDA7-50E78B36830E}" sibTransId="{700A692A-ED42-4680-A2E6-E6DCF7CE5B40}"/>
    <dgm:cxn modelId="{B0753714-9E8F-4B33-ACCD-315A32D27ED4}" type="presOf" srcId="{AC876A49-0E18-48C8-BDC6-115DF37AFD76}" destId="{CC50B2E9-7454-40F7-9C0E-CBEE0603C4A9}" srcOrd="0" destOrd="0" presId="urn:microsoft.com/office/officeart/2008/layout/CircularPictureCallout"/>
    <dgm:cxn modelId="{BB3ED6A2-398D-4955-978F-E03A5FC645CD}" type="presParOf" srcId="{CC50B2E9-7454-40F7-9C0E-CBEE0603C4A9}" destId="{04B1A7D4-DE5C-4D60-AE78-877926C0D125}" srcOrd="0" destOrd="0" presId="urn:microsoft.com/office/officeart/2008/layout/CircularPictureCallout"/>
    <dgm:cxn modelId="{C10977DB-F79E-48BF-9C4A-9DA57439BC4B}" type="presParOf" srcId="{04B1A7D4-DE5C-4D60-AE78-877926C0D125}" destId="{69B8C3D9-DB76-435E-A9C3-AAEBDCA1FF85}" srcOrd="0" destOrd="0" presId="urn:microsoft.com/office/officeart/2008/layout/CircularPictureCallout"/>
    <dgm:cxn modelId="{CB5D2E28-433D-4976-8417-8EB97B985A4A}" type="presParOf" srcId="{69B8C3D9-DB76-435E-A9C3-AAEBDCA1FF85}" destId="{E08C4174-3D4D-4DAF-83B3-AC71D9A0941C}" srcOrd="0" destOrd="0" presId="urn:microsoft.com/office/officeart/2008/layout/CircularPictureCallout"/>
    <dgm:cxn modelId="{E252D44B-71AB-4781-A607-76DA1CA65F9F}" type="presOf" srcId="{700A692A-ED42-4680-A2E6-E6DCF7CE5B40}" destId="{E08C4174-3D4D-4DAF-83B3-AC71D9A0941C}" srcOrd="0" destOrd="0" presId="urn:microsoft.com/office/officeart/2008/layout/CircularPictureCallout"/>
    <dgm:cxn modelId="{475F416E-6462-4F8B-B016-82F3C2BE74A7}" type="presParOf" srcId="{04B1A7D4-DE5C-4D60-AE78-877926C0D125}" destId="{5250E2F4-3618-42DF-B977-9AF71C2A549F}" srcOrd="1" destOrd="0" presId="urn:microsoft.com/office/officeart/2008/layout/CircularPictureCallout"/>
    <dgm:cxn modelId="{02E37E40-BBED-47C6-8426-3498BDB8E1E4}" type="presOf" srcId="{7612D46C-A55A-493F-9C00-8CD7D693F034}" destId="{5250E2F4-3618-42DF-B977-9AF71C2A549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384A4-3352-449B-9158-FC6531EC37C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B90DBED-644E-483A-A242-32E34F95C62F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A354477F-F58F-43B9-9287-8AC21D8DCFA4}" cxnId="{72823B80-39D7-44D1-9446-DA3632C5D3A6}" type="parTrans">
      <dgm:prSet/>
      <dgm:spPr/>
      <dgm:t>
        <a:bodyPr/>
        <a:lstStyle/>
        <a:p>
          <a:endParaRPr lang="zh-CN" altLang="en-US"/>
        </a:p>
      </dgm:t>
    </dgm:pt>
    <dgm:pt modelId="{C1F936AD-13CB-4453-8246-ADDEB56B9E19}" cxnId="{72823B80-39D7-44D1-9446-DA3632C5D3A6}" type="sibTrans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2804A63-8247-496D-A2FA-97CDF24964FA}" type="pres">
      <dgm:prSet presAssocID="{CD0384A4-3352-449B-9158-FC6531EC37CF}" presName="Name0" presStyleCnt="0">
        <dgm:presLayoutVars>
          <dgm:chMax val="7"/>
          <dgm:chPref val="7"/>
          <dgm:dir/>
        </dgm:presLayoutVars>
      </dgm:prSet>
      <dgm:spPr/>
    </dgm:pt>
    <dgm:pt modelId="{D1A2C9A3-6A19-4C74-B063-0F4B3161F53A}" type="pres">
      <dgm:prSet presAssocID="{CD0384A4-3352-449B-9158-FC6531EC37CF}" presName="Name1" presStyleCnt="0"/>
      <dgm:spPr/>
    </dgm:pt>
    <dgm:pt modelId="{11046A2A-4F49-4EC4-B67F-C8709000ABC2}" type="pres">
      <dgm:prSet presAssocID="{C1F936AD-13CB-4453-8246-ADDEB56B9E19}" presName="picture_1" presStyleCnt="0"/>
      <dgm:spPr/>
    </dgm:pt>
    <dgm:pt modelId="{68C65ABE-5243-496F-B898-70910F521DEA}" type="pres">
      <dgm:prSet presAssocID="{C1F936AD-13CB-4453-8246-ADDEB56B9E19}" presName="pictureRepeatNode" presStyleLbl="alignImgPlace1" presStyleIdx="0" presStyleCnt="1" custLinFactNeighborX="-2384" custLinFactNeighborY="-6091"/>
      <dgm:spPr/>
    </dgm:pt>
    <dgm:pt modelId="{0373B206-5BAD-4A3C-B184-13647F1BE9AE}" type="pres">
      <dgm:prSet presAssocID="{6B90DBED-644E-483A-A242-32E34F95C62F}" presName="text_1" presStyleLbl="node1" presStyleIdx="0" presStyleCnt="0" custFlipVert="1" custFlipHor="1" custScaleX="28222" custScaleY="95519" custLinFactY="34993" custLinFactNeighborX="46255" custLinFactNeighborY="100000">
        <dgm:presLayoutVars>
          <dgm:bulletEnabled val="1"/>
        </dgm:presLayoutVars>
      </dgm:prSet>
      <dgm:spPr/>
    </dgm:pt>
  </dgm:ptLst>
  <dgm:cxnLst>
    <dgm:cxn modelId="{72823B80-39D7-44D1-9446-DA3632C5D3A6}" srcId="{CD0384A4-3352-449B-9158-FC6531EC37CF}" destId="{6B90DBED-644E-483A-A242-32E34F95C62F}" srcOrd="0" destOrd="0" parTransId="{A354477F-F58F-43B9-9287-8AC21D8DCFA4}" sibTransId="{C1F936AD-13CB-4453-8246-ADDEB56B9E19}"/>
    <dgm:cxn modelId="{2873D134-8017-4383-95E9-35A603C7EA43}" type="presOf" srcId="{6B90DBED-644E-483A-A242-32E34F95C62F}" destId="{0373B206-5BAD-4A3C-B184-13647F1BE9AE}" srcOrd="0" destOrd="0" presId="urn:microsoft.com/office/officeart/2008/layout/CircularPictureCallout"/>
    <dgm:cxn modelId="{99B5B002-B837-4E82-851F-73BD008E2127}" type="presOf" srcId="{C1F936AD-13CB-4453-8246-ADDEB56B9E19}" destId="{68C65ABE-5243-496F-B898-70910F521DEA}" srcOrd="0" destOrd="0" presId="urn:microsoft.com/office/officeart/2008/layout/CircularPictureCallout"/>
    <dgm:cxn modelId="{AE0551B6-9104-4DD4-A4CA-87F85615FB6E}" type="presOf" srcId="{CD0384A4-3352-449B-9158-FC6531EC37CF}" destId="{F2804A63-8247-496D-A2FA-97CDF24964FA}" srcOrd="0" destOrd="0" presId="urn:microsoft.com/office/officeart/2008/layout/CircularPictureCallout"/>
    <dgm:cxn modelId="{1C410A7B-A5B9-489A-A831-2AB879B0E860}" type="presParOf" srcId="{F2804A63-8247-496D-A2FA-97CDF24964FA}" destId="{D1A2C9A3-6A19-4C74-B063-0F4B3161F53A}" srcOrd="0" destOrd="0" presId="urn:microsoft.com/office/officeart/2008/layout/CircularPictureCallout"/>
    <dgm:cxn modelId="{F19F3FF9-3D54-4624-9353-953E6A2E08D6}" type="presParOf" srcId="{D1A2C9A3-6A19-4C74-B063-0F4B3161F53A}" destId="{11046A2A-4F49-4EC4-B67F-C8709000ABC2}" srcOrd="0" destOrd="0" presId="urn:microsoft.com/office/officeart/2008/layout/CircularPictureCallout"/>
    <dgm:cxn modelId="{10D670A8-12A9-4C45-82F3-7886A8B129FC}" type="presParOf" srcId="{11046A2A-4F49-4EC4-B67F-C8709000ABC2}" destId="{68C65ABE-5243-496F-B898-70910F521DEA}" srcOrd="0" destOrd="0" presId="urn:microsoft.com/office/officeart/2008/layout/CircularPictureCallout"/>
    <dgm:cxn modelId="{80AFF46A-7C09-4952-8519-9B333DEF3005}" type="presParOf" srcId="{D1A2C9A3-6A19-4C74-B063-0F4B3161F53A}" destId="{0373B206-5BAD-4A3C-B184-13647F1BE9A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CA771-CAA5-4D2F-85B1-0511E4E0457D}">
      <dsp:nvSpPr>
        <dsp:cNvPr id="0" name=""/>
        <dsp:cNvSpPr/>
      </dsp:nvSpPr>
      <dsp:spPr>
        <a:xfrm>
          <a:off x="906244" y="285322"/>
          <a:ext cx="1812488" cy="181248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C1ABE-E873-4DE6-9CBB-05F9B5D3F46F}">
      <dsp:nvSpPr>
        <dsp:cNvPr id="0" name=""/>
        <dsp:cNvSpPr/>
      </dsp:nvSpPr>
      <dsp:spPr>
        <a:xfrm>
          <a:off x="1232491" y="1247754"/>
          <a:ext cx="1159992" cy="5981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 </a:t>
          </a:r>
          <a:endParaRPr lang="zh-CN" altLang="en-US" sz="4200" kern="1200" dirty="0"/>
        </a:p>
      </dsp:txBody>
      <dsp:txXfrm>
        <a:off x="1232491" y="1247754"/>
        <a:ext cx="1159992" cy="598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1EA72-E04A-4A87-ADEF-F63F7D39A1A5}">
      <dsp:nvSpPr>
        <dsp:cNvPr id="0" name=""/>
        <dsp:cNvSpPr/>
      </dsp:nvSpPr>
      <dsp:spPr>
        <a:xfrm>
          <a:off x="728441" y="147917"/>
          <a:ext cx="1877330" cy="187733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0DC0C-761F-465C-B5B6-B63A9BF61CFB}">
      <dsp:nvSpPr>
        <dsp:cNvPr id="0" name=""/>
        <dsp:cNvSpPr/>
      </dsp:nvSpPr>
      <dsp:spPr>
        <a:xfrm flipH="1" flipV="1">
          <a:off x="1852651" y="1434747"/>
          <a:ext cx="49357" cy="698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52651" y="1434747"/>
        <a:ext cx="49357" cy="69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C4174-3D4D-4DAF-83B3-AC71D9A0941C}">
      <dsp:nvSpPr>
        <dsp:cNvPr id="0" name=""/>
        <dsp:cNvSpPr/>
      </dsp:nvSpPr>
      <dsp:spPr>
        <a:xfrm>
          <a:off x="851038" y="447739"/>
          <a:ext cx="1887044" cy="188704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0E2F4-3618-42DF-B977-9AF71C2A549F}">
      <dsp:nvSpPr>
        <dsp:cNvPr id="0" name=""/>
        <dsp:cNvSpPr/>
      </dsp:nvSpPr>
      <dsp:spPr>
        <a:xfrm flipV="1">
          <a:off x="1864182" y="1780418"/>
          <a:ext cx="45723" cy="457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 dirty="0"/>
        </a:p>
      </dsp:txBody>
      <dsp:txXfrm rot="10800000">
        <a:off x="1864182" y="1780418"/>
        <a:ext cx="45723" cy="45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65ABE-5243-496F-B898-70910F521DEA}">
      <dsp:nvSpPr>
        <dsp:cNvPr id="0" name=""/>
        <dsp:cNvSpPr/>
      </dsp:nvSpPr>
      <dsp:spPr>
        <a:xfrm>
          <a:off x="899877" y="672073"/>
          <a:ext cx="1889864" cy="188986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B206-5BAD-4A3C-B184-13647F1BE9AE}">
      <dsp:nvSpPr>
        <dsp:cNvPr id="0" name=""/>
        <dsp:cNvSpPr/>
      </dsp:nvSpPr>
      <dsp:spPr>
        <a:xfrm flipH="1" flipV="1">
          <a:off x="2278649" y="2646567"/>
          <a:ext cx="341348" cy="59570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 </a:t>
          </a:r>
          <a:endParaRPr lang="zh-CN" altLang="en-US" sz="4200" kern="1200" dirty="0"/>
        </a:p>
      </dsp:txBody>
      <dsp:txXfrm rot="10800000">
        <a:off x="2278649" y="2646567"/>
        <a:ext cx="341348" cy="595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5862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1" Type="http://schemas.openxmlformats.org/officeDocument/2006/relationships/slideLayout" Target="../slideLayouts/slideLayout2.xml"/><Relationship Id="rId20" Type="http://schemas.microsoft.com/office/2007/relationships/diagramDrawing" Target="../diagrams/drawing4.xml"/><Relationship Id="rId2" Type="http://schemas.openxmlformats.org/officeDocument/2006/relationships/diagramLayout" Target="../diagrams/layout1.xml"/><Relationship Id="rId19" Type="http://schemas.openxmlformats.org/officeDocument/2006/relationships/diagramColors" Target="../diagrams/colors4.xml"/><Relationship Id="rId18" Type="http://schemas.openxmlformats.org/officeDocument/2006/relationships/diagramQuickStyle" Target="../diagrams/quickStyle4.xml"/><Relationship Id="rId17" Type="http://schemas.openxmlformats.org/officeDocument/2006/relationships/diagramLayout" Target="../diagrams/layout4.xml"/><Relationship Id="rId16" Type="http://schemas.openxmlformats.org/officeDocument/2006/relationships/diagramData" Target="../diagrams/data4.xml"/><Relationship Id="rId15" Type="http://schemas.microsoft.com/office/2007/relationships/diagramDrawing" Target="../diagrams/drawing3.xml"/><Relationship Id="rId14" Type="http://schemas.openxmlformats.org/officeDocument/2006/relationships/diagramColors" Target="../diagrams/colors3.xml"/><Relationship Id="rId13" Type="http://schemas.openxmlformats.org/officeDocument/2006/relationships/diagramQuickStyle" Target="../diagrams/quickStyle3.xml"/><Relationship Id="rId12" Type="http://schemas.openxmlformats.org/officeDocument/2006/relationships/diagramLayout" Target="../diagrams/layout3.xml"/><Relationship Id="rId11" Type="http://schemas.openxmlformats.org/officeDocument/2006/relationships/diagramData" Target="../diagrams/data3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示 29"/>
          <p:cNvGraphicFramePr/>
          <p:nvPr/>
        </p:nvGraphicFramePr>
        <p:xfrm>
          <a:off x="8260977" y="1619136"/>
          <a:ext cx="3624976" cy="238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3050470" y="1704610"/>
          <a:ext cx="3754660" cy="220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09433" y="1390098"/>
          <a:ext cx="3774089" cy="286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extBox 76"/>
          <p:cNvSpPr txBox="1"/>
          <p:nvPr/>
        </p:nvSpPr>
        <p:spPr>
          <a:xfrm>
            <a:off x="1316800" y="3507890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3843334" y="3507890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41040" y="5049520"/>
            <a:ext cx="490982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欧几里德空间的数据，排列整齐</a:t>
            </a:r>
            <a:endParaRPr lang="zh-CN" altLang="en-US" dirty="0"/>
          </a:p>
        </p:txBody>
      </p:sp>
      <p:sp>
        <p:nvSpPr>
          <p:cNvPr id="23" name="TextBox 76"/>
          <p:cNvSpPr txBox="1"/>
          <p:nvPr/>
        </p:nvSpPr>
        <p:spPr>
          <a:xfrm>
            <a:off x="9192971" y="3507890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443585" y="173615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 景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/>
        </p:nvGraphicFramePr>
        <p:xfrm>
          <a:off x="5577004" y="1132880"/>
          <a:ext cx="3779728" cy="3464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1" name="TextBox 76"/>
          <p:cNvSpPr txBox="1"/>
          <p:nvPr/>
        </p:nvSpPr>
        <p:spPr>
          <a:xfrm>
            <a:off x="6527307" y="3507890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21" grpId="0" animBg="1"/>
      <p:bldP spid="23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27315" y="2338705"/>
            <a:ext cx="3609340" cy="36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1800" dirty="0">
                <a:sym typeface="+mn-ea"/>
              </a:rPr>
              <a:t>1</a:t>
            </a:r>
            <a:r>
              <a:rPr lang="zh-CN" sz="1800" dirty="0">
                <a:sym typeface="+mn-ea"/>
              </a:rPr>
              <a:t>、定义</a:t>
            </a:r>
            <a:r>
              <a:rPr lang="zh-CN" sz="1800" dirty="0">
                <a:sym typeface="+mn-ea"/>
              </a:rPr>
              <a:t>一个 结点映射函数</a:t>
            </a:r>
            <a:r>
              <a:rPr lang="zh-CN" sz="1800" dirty="0">
                <a:sym typeface="+mn-ea"/>
              </a:rPr>
              <a:t>ENC(v)</a:t>
            </a: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800" dirty="0">
                <a:sym typeface="+mn-ea"/>
              </a:rPr>
              <a:t>2</a:t>
            </a:r>
            <a:r>
              <a:rPr lang="zh-CN" sz="1800" dirty="0">
                <a:sym typeface="+mn-ea"/>
              </a:rPr>
              <a:t>、</a:t>
            </a:r>
            <a:r>
              <a:rPr lang="zh-CN" sz="1800" dirty="0">
                <a:sym typeface="+mn-ea"/>
              </a:rPr>
              <a:t>定义</a:t>
            </a:r>
            <a:r>
              <a:rPr lang="zh-CN" sz="1800" dirty="0">
                <a:sym typeface="+mn-ea"/>
              </a:rPr>
              <a:t>一个 映射损失函数</a:t>
            </a:r>
            <a:r>
              <a:rPr lang="zh-CN" sz="1800" dirty="0">
                <a:sym typeface="+mn-ea"/>
              </a:rPr>
              <a:t>L</a:t>
            </a: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sz="1800" dirty="0"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800" dirty="0">
                <a:sym typeface="+mn-ea"/>
              </a:rPr>
              <a:t>3</a:t>
            </a:r>
            <a:r>
              <a:rPr lang="zh-CN" sz="1800" dirty="0">
                <a:sym typeface="+mn-ea"/>
              </a:rPr>
              <a:t>、</a:t>
            </a:r>
            <a:r>
              <a:rPr lang="zh-CN" sz="1800" dirty="0">
                <a:sym typeface="+mn-ea"/>
              </a:rPr>
              <a:t>利用</a:t>
            </a:r>
            <a:r>
              <a:rPr lang="zh-CN" sz="1800" dirty="0">
                <a:sym typeface="+mn-ea"/>
              </a:rPr>
              <a:t>损失函数</a:t>
            </a:r>
            <a:r>
              <a:rPr lang="zh-CN" sz="1800" dirty="0">
                <a:sym typeface="+mn-ea"/>
              </a:rPr>
              <a:t>L</a:t>
            </a:r>
            <a:r>
              <a:rPr lang="zh-CN" sz="1800" dirty="0">
                <a:sym typeface="+mn-ea"/>
              </a:rPr>
              <a:t>更新</a:t>
            </a:r>
            <a:r>
              <a:rPr lang="zh-CN" sz="1800" dirty="0">
                <a:sym typeface="+mn-ea"/>
              </a:rPr>
              <a:t>F(v)</a:t>
            </a:r>
            <a:r>
              <a:rPr lang="zh-CN" sz="1800" dirty="0">
                <a:sym typeface="+mn-ea"/>
              </a:rPr>
              <a:t>参数</a:t>
            </a:r>
            <a:endParaRPr lang="zh-CN" sz="1800" dirty="0">
              <a:sym typeface="+mn-ea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122034" y="1817032"/>
            <a:ext cx="17750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一般步骤：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lum bright="-6000"/>
          </a:blip>
          <a:stretch>
            <a:fillRect/>
          </a:stretch>
        </p:blipFill>
        <p:spPr>
          <a:xfrm>
            <a:off x="443865" y="1968500"/>
            <a:ext cx="6153150" cy="3352800"/>
          </a:xfrm>
          <a:prstGeom prst="rect">
            <a:avLst/>
          </a:prstGeom>
          <a:ln w="50800">
            <a:solidFill>
              <a:srgbClr val="ED4022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89" y="3035641"/>
            <a:ext cx="2172335" cy="464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889" y="4446321"/>
            <a:ext cx="3482975" cy="75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19"/>
          <p:cNvSpPr txBox="1"/>
          <p:nvPr/>
        </p:nvSpPr>
        <p:spPr>
          <a:xfrm>
            <a:off x="2019293" y="5887426"/>
            <a:ext cx="313753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1800" dirty="0">
                <a:sym typeface="+mn-ea"/>
              </a:rPr>
              <a:t>缺点：时间复杂度</a:t>
            </a:r>
            <a:r>
              <a:rPr lang="zh-CN" sz="1800" dirty="0">
                <a:sym typeface="+mn-ea"/>
              </a:rPr>
              <a:t>O(n2)</a:t>
            </a:r>
            <a:endParaRPr lang="zh-CN" sz="1800" dirty="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9293" y="6268684"/>
            <a:ext cx="313753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1800" dirty="0">
                <a:sym typeface="+mn-ea"/>
              </a:rPr>
              <a:t>缺点：参数空间复杂度</a:t>
            </a:r>
            <a:r>
              <a:rPr lang="zh-CN" sz="1800" dirty="0">
                <a:sym typeface="+mn-ea"/>
              </a:rPr>
              <a:t>O(n)</a:t>
            </a:r>
            <a:endParaRPr lang="zh-CN" sz="1800" dirty="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9300" y="5511800"/>
            <a:ext cx="365315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sz="1800" dirty="0"/>
              <a:t>缺点：只考虑了最邻近的结点</a:t>
            </a:r>
            <a:endParaRPr lang="zh-CN" sz="1800" dirty="0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2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5880" y="1831340"/>
            <a:ext cx="9539605" cy="4171950"/>
          </a:xfrm>
          <a:prstGeom prst="rect">
            <a:avLst/>
          </a:prstGeom>
          <a:noFill/>
          <a:ln w="28575">
            <a:solidFill>
              <a:srgbClr val="ED4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76"/>
          <p:cNvSpPr txBox="1"/>
          <p:nvPr/>
        </p:nvSpPr>
        <p:spPr>
          <a:xfrm>
            <a:off x="1698622" y="2019683"/>
            <a:ext cx="17336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随机游走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98625" y="2534285"/>
            <a:ext cx="4489450" cy="28931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模型刻画能力更强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考虑到离 根结点 较远的其他层次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增加采样，不需考虑到所有的结点路径，减少计算复杂度与模型复杂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可以采取不同的随机策略，满足不同场景对临近结点依赖不同的条件</a:t>
            </a: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6430010" y="1198880"/>
            <a:ext cx="3989070" cy="3602355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</p:spPr>
      </p:pic>
      <p:sp>
        <p:nvSpPr>
          <p:cNvPr id="10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85075" y="2590165"/>
            <a:ext cx="4858385" cy="2698750"/>
            <a:chOff x="11945" y="4079"/>
            <a:chExt cx="7651" cy="4250"/>
          </a:xfrm>
        </p:grpSpPr>
        <p:sp>
          <p:nvSpPr>
            <p:cNvPr id="6" name="矩形 5"/>
            <p:cNvSpPr/>
            <p:nvPr/>
          </p:nvSpPr>
          <p:spPr>
            <a:xfrm>
              <a:off x="11945" y="4079"/>
              <a:ext cx="7255" cy="4251"/>
            </a:xfrm>
            <a:prstGeom prst="rect">
              <a:avLst/>
            </a:prstGeom>
            <a:solidFill>
              <a:srgbClr val="ED4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2990" y="4511"/>
              <a:ext cx="1183" cy="11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sz="3100">
                <a:solidFill>
                  <a:srgbClr val="079FB6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3272" y="4793"/>
              <a:ext cx="619" cy="618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rgbClr val="ED4022"/>
            </a:solidFill>
            <a:ln>
              <a:noFill/>
            </a:ln>
          </p:spPr>
          <p:txBody>
            <a:bodyPr lIns="121682" tIns="60841" rIns="121682" bIns="60841"/>
            <a:lstStyle/>
            <a:p>
              <a:endParaRPr lang="zh-CN" altLang="en-US">
                <a:solidFill>
                  <a:srgbClr val="079FB6"/>
                </a:solidFill>
              </a:endParaRPr>
            </a:p>
          </p:txBody>
        </p:sp>
        <p:sp>
          <p:nvSpPr>
            <p:cNvPr id="9" name="Oval 26"/>
            <p:cNvSpPr>
              <a:spLocks noChangeArrowheads="1"/>
            </p:cNvSpPr>
            <p:nvPr/>
          </p:nvSpPr>
          <p:spPr bwMode="auto">
            <a:xfrm>
              <a:off x="12990" y="6532"/>
              <a:ext cx="1183" cy="11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sz="3100">
                <a:solidFill>
                  <a:srgbClr val="079FB6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212" y="6746"/>
              <a:ext cx="738" cy="756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rgbClr val="ED4022"/>
            </a:solidFill>
            <a:ln>
              <a:noFill/>
            </a:ln>
          </p:spPr>
          <p:txBody>
            <a:bodyPr lIns="121682" tIns="60841" rIns="121682" bIns="60841"/>
            <a:lstStyle/>
            <a:p>
              <a:endParaRPr lang="zh-CN" altLang="en-US">
                <a:solidFill>
                  <a:srgbClr val="079FB6"/>
                </a:solidFill>
              </a:endParaRPr>
            </a:p>
          </p:txBody>
        </p:sp>
        <p:sp>
          <p:nvSpPr>
            <p:cNvPr id="11" name="TextBox 76"/>
            <p:cNvSpPr txBox="1"/>
            <p:nvPr/>
          </p:nvSpPr>
          <p:spPr>
            <a:xfrm>
              <a:off x="14346" y="4506"/>
              <a:ext cx="1730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BFS</a:t>
              </a:r>
              <a:endPara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346" y="4960"/>
              <a:ext cx="5250" cy="6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dirty="0"/>
                <a:t>距离出发点</a:t>
              </a:r>
              <a:r>
                <a:rPr lang="en-US" altLang="zh-CN" dirty="0"/>
                <a:t>u</a:t>
              </a:r>
              <a:r>
                <a:rPr lang="zh-CN" altLang="en-US" dirty="0"/>
                <a:t>更近的点概率</a:t>
              </a:r>
              <a:r>
                <a:rPr lang="en-US" altLang="zh-CN" dirty="0"/>
                <a:t>p</a:t>
              </a:r>
              <a:r>
                <a:rPr lang="zh-CN" altLang="en-US" dirty="0"/>
                <a:t>较大</a:t>
              </a:r>
              <a:endParaRPr lang="zh-CN" altLang="en-US" dirty="0"/>
            </a:p>
          </p:txBody>
        </p:sp>
        <p:sp>
          <p:nvSpPr>
            <p:cNvPr id="13" name="TextBox 76"/>
            <p:cNvSpPr txBox="1"/>
            <p:nvPr/>
          </p:nvSpPr>
          <p:spPr>
            <a:xfrm>
              <a:off x="14346" y="6453"/>
              <a:ext cx="1730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DFS</a:t>
              </a:r>
              <a:endPara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346" y="6907"/>
              <a:ext cx="4854" cy="6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dirty="0">
                  <a:sym typeface="+mn-ea"/>
                </a:rPr>
                <a:t>距离出发点</a:t>
              </a:r>
              <a:r>
                <a:rPr lang="en-US" altLang="zh-CN" dirty="0">
                  <a:sym typeface="+mn-ea"/>
                </a:rPr>
                <a:t>u</a:t>
              </a:r>
              <a:r>
                <a:rPr lang="zh-CN" altLang="en-US" dirty="0">
                  <a:sym typeface="+mn-ea"/>
                </a:rPr>
                <a:t>更远的点概率</a:t>
              </a:r>
              <a:r>
                <a:rPr lang="en-US" altLang="zh-CN" dirty="0">
                  <a:sym typeface="+mn-ea"/>
                </a:rPr>
                <a:t>q</a:t>
              </a:r>
              <a:r>
                <a:rPr lang="zh-CN" altLang="en-US" dirty="0">
                  <a:sym typeface="+mn-ea"/>
                </a:rPr>
                <a:t>较大</a:t>
              </a:r>
              <a:endParaRPr lang="en-US" altLang="zh-CN" dirty="0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937228" y="5822508"/>
            <a:ext cx="760272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结合两个概率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，可以控制随机游走路线的远近（</a:t>
            </a:r>
            <a:r>
              <a:rPr lang="en-US" altLang="zh-CN" dirty="0"/>
              <a:t>node2vec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183881" y="1464916"/>
            <a:ext cx="952496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游走策略：定义两个概率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，分别控制游走过程中临近点的概率</a:t>
            </a:r>
            <a:endParaRPr lang="zh-CN" altLang="en-US" dirty="0"/>
          </a:p>
        </p:txBody>
      </p:sp>
      <p:sp>
        <p:nvSpPr>
          <p:cNvPr id="19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-158750" y="2590165"/>
            <a:ext cx="8045450" cy="2699385"/>
          </a:xfrm>
          <a:prstGeom prst="rect">
            <a:avLst/>
          </a:prstGeom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5276" y="2590092"/>
            <a:ext cx="4606724" cy="2699537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248339" y="2864708"/>
            <a:ext cx="751508" cy="7499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rgbClr val="079FB6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8427591" y="3043593"/>
            <a:ext cx="393004" cy="3922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ED4022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rgbClr val="079FB6"/>
              </a:solidFill>
            </a:endParaRPr>
          </a:p>
        </p:txBody>
      </p:sp>
      <p:sp>
        <p:nvSpPr>
          <p:cNvPr id="9" name="Oval 26"/>
          <p:cNvSpPr>
            <a:spLocks noChangeArrowheads="1"/>
          </p:cNvSpPr>
          <p:nvPr/>
        </p:nvSpPr>
        <p:spPr bwMode="auto">
          <a:xfrm>
            <a:off x="8248338" y="4147638"/>
            <a:ext cx="751509" cy="7515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rgbClr val="079FB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8389684" y="4283506"/>
            <a:ext cx="468818" cy="479775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rgbClr val="ED4022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rgbClr val="079FB6"/>
              </a:solidFill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9109652" y="2861578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09651" y="3149561"/>
            <a:ext cx="3082349" cy="4124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距离出发点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更近的点概率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</a:t>
            </a: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09652" y="4097684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09651" y="4385667"/>
            <a:ext cx="3082349" cy="4124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>
                <a:sym typeface="+mn-ea"/>
              </a:rPr>
              <a:t>距离出发点</a:t>
            </a:r>
            <a:r>
              <a:rPr lang="en-US" altLang="zh-CN" dirty="0">
                <a:sym typeface="+mn-ea"/>
              </a:rPr>
              <a:t>u</a:t>
            </a:r>
            <a:r>
              <a:rPr lang="zh-CN" altLang="en-US" dirty="0">
                <a:sym typeface="+mn-ea"/>
              </a:rPr>
              <a:t>更远的点概率</a:t>
            </a:r>
            <a:r>
              <a:rPr lang="en-US" altLang="zh-CN" dirty="0">
                <a:sym typeface="+mn-ea"/>
              </a:rPr>
              <a:t>q</a:t>
            </a:r>
            <a:r>
              <a:rPr lang="zh-CN" altLang="en-US" dirty="0">
                <a:sym typeface="+mn-ea"/>
              </a:rPr>
              <a:t>较大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4146321" y="951820"/>
            <a:ext cx="45085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产生大量的序列，像极了文本数据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793771" y="1444321"/>
            <a:ext cx="798106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利用</a:t>
            </a:r>
            <a:r>
              <a:rPr lang="en-US" altLang="zh-CN" dirty="0"/>
              <a:t>word2vec</a:t>
            </a:r>
            <a:r>
              <a:rPr lang="zh-CN" altLang="en-US" dirty="0"/>
              <a:t>的思路，可以获得较好的结点嵌入表示（</a:t>
            </a:r>
            <a:r>
              <a:rPr lang="en-US" altLang="zh-CN" dirty="0"/>
              <a:t>DeepWalk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793771" y="5468435"/>
            <a:ext cx="69133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优点：适合大规模图的训练，计算的时间复杂度为O（log | V |）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93771" y="5920867"/>
            <a:ext cx="72136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、缺乏泛化能力，当有新的结点进入的时候，图需要重新计算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2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、仅利用了边特征，并没能利用结点特征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93771" y="1985427"/>
            <a:ext cx="853303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图结构数据变为结点向量表示，转化为结构化数据，之后可以为所欲为了</a:t>
            </a:r>
            <a:endParaRPr lang="zh-CN" dirty="0"/>
          </a:p>
        </p:txBody>
      </p:sp>
      <p:sp>
        <p:nvSpPr>
          <p:cNvPr id="22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-158750" y="2590165"/>
            <a:ext cx="8045450" cy="269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如何利用结点特征？？？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5134610" y="1992830"/>
            <a:ext cx="18084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35095" y="3100070"/>
            <a:ext cx="4293870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714" y="482261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Graph neural network</a:t>
            </a:r>
            <a:endParaRPr lang="en-US" altLang="zh-CN" dirty="0"/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50265" y="2133600"/>
            <a:ext cx="4243070" cy="3787140"/>
            <a:chOff x="1339" y="3360"/>
            <a:chExt cx="6682" cy="5964"/>
          </a:xfrm>
        </p:grpSpPr>
        <p:sp>
          <p:nvSpPr>
            <p:cNvPr id="19" name="矩形 18"/>
            <p:cNvSpPr/>
            <p:nvPr/>
          </p:nvSpPr>
          <p:spPr>
            <a:xfrm>
              <a:off x="1883" y="4516"/>
              <a:ext cx="6139" cy="4809"/>
            </a:xfrm>
            <a:prstGeom prst="rect">
              <a:avLst/>
            </a:prstGeom>
            <a:solidFill>
              <a:srgbClr val="ED4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lum bright="-12000"/>
            </a:blip>
            <a:stretch>
              <a:fillRect/>
            </a:stretch>
          </p:blipFill>
          <p:spPr>
            <a:xfrm>
              <a:off x="1339" y="3360"/>
              <a:ext cx="5994" cy="5253"/>
            </a:xfrm>
            <a:prstGeom prst="rect">
              <a:avLst/>
            </a:prstGeom>
            <a:effectLst>
              <a:outerShdw blurRad="279400" dist="38100" dir="2700000" algn="tl" rotWithShape="0">
                <a:prstClr val="black">
                  <a:alpha val="100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6457315" y="2188210"/>
            <a:ext cx="4973320" cy="3732530"/>
            <a:chOff x="10169" y="3446"/>
            <a:chExt cx="7832" cy="5878"/>
          </a:xfrm>
        </p:grpSpPr>
        <p:sp>
          <p:nvSpPr>
            <p:cNvPr id="20" name="矩形 19"/>
            <p:cNvSpPr/>
            <p:nvPr/>
          </p:nvSpPr>
          <p:spPr>
            <a:xfrm>
              <a:off x="10697" y="5204"/>
              <a:ext cx="7305" cy="4121"/>
            </a:xfrm>
            <a:prstGeom prst="rect">
              <a:avLst/>
            </a:prstGeom>
            <a:solidFill>
              <a:srgbClr val="ED4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lum bright="-12000"/>
            </a:blip>
            <a:stretch>
              <a:fillRect/>
            </a:stretch>
          </p:blipFill>
          <p:spPr>
            <a:xfrm>
              <a:off x="10169" y="3446"/>
              <a:ext cx="7213" cy="5167"/>
            </a:xfrm>
            <a:prstGeom prst="rect">
              <a:avLst/>
            </a:prstGeom>
            <a:effectLst>
              <a:outerShdw blurRad="279400" dist="38100" dir="2700000" algn="tl" rotWithShape="0">
                <a:prstClr val="black">
                  <a:alpha val="100000"/>
                </a:prstClr>
              </a:outerShdw>
            </a:effectLst>
          </p:spPr>
        </p:pic>
      </p:grpSp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7379335" y="3665220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1" name="Freeform 99"/>
          <p:cNvSpPr>
            <a:spLocks noEditPoints="1"/>
          </p:cNvSpPr>
          <p:nvPr/>
        </p:nvSpPr>
        <p:spPr bwMode="auto">
          <a:xfrm>
            <a:off x="9688830" y="239331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2" name="Freeform 99"/>
          <p:cNvSpPr>
            <a:spLocks noEditPoints="1"/>
          </p:cNvSpPr>
          <p:nvPr/>
        </p:nvSpPr>
        <p:spPr bwMode="auto">
          <a:xfrm>
            <a:off x="9688830" y="357060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3" name="Freeform 99"/>
          <p:cNvSpPr>
            <a:spLocks noEditPoints="1"/>
          </p:cNvSpPr>
          <p:nvPr/>
        </p:nvSpPr>
        <p:spPr bwMode="auto">
          <a:xfrm>
            <a:off x="9612630" y="471741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42758" y="6043856"/>
            <a:ext cx="2704207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rgbClr val="ED402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如何聚合？？？</a:t>
            </a:r>
            <a:endParaRPr lang="zh-CN" sz="2400" dirty="0" smtClean="0">
              <a:solidFill>
                <a:srgbClr val="ED402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9615" y="1207770"/>
            <a:ext cx="786511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 临近结点的特征 进行聚合，生成该结点新的向量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1" grpId="0" animBg="1"/>
      <p:bldP spid="21" grpId="0" animBg="1"/>
      <p:bldP spid="22" grpId="0" animBg="1"/>
      <p:bldP spid="23" grpId="0" animBg="1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792595" y="3304540"/>
            <a:ext cx="4638675" cy="2616835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6457315" y="2188210"/>
            <a:ext cx="4580255" cy="3281045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7379335" y="3665220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1" name="Freeform 99"/>
          <p:cNvSpPr>
            <a:spLocks noEditPoints="1"/>
          </p:cNvSpPr>
          <p:nvPr/>
        </p:nvSpPr>
        <p:spPr bwMode="auto">
          <a:xfrm>
            <a:off x="9688830" y="239331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2" name="Freeform 99"/>
          <p:cNvSpPr>
            <a:spLocks noEditPoints="1"/>
          </p:cNvSpPr>
          <p:nvPr/>
        </p:nvSpPr>
        <p:spPr bwMode="auto">
          <a:xfrm>
            <a:off x="9688830" y="357060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3" name="Freeform 99"/>
          <p:cNvSpPr>
            <a:spLocks noEditPoints="1"/>
          </p:cNvSpPr>
          <p:nvPr/>
        </p:nvSpPr>
        <p:spPr bwMode="auto">
          <a:xfrm>
            <a:off x="9612630" y="471741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99615" y="1207770"/>
            <a:ext cx="786511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 临近结点的特征 进行聚合，生成该结点新的向量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7655" y="5735955"/>
            <a:ext cx="634873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将最后的嵌入向量：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= h</a:t>
            </a:r>
            <a:r>
              <a:rPr lang="en-US" altLang="zh-CN" sz="1600" baseline="30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 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输入到定义的损失函数（如监督学习的交叉熵、无监督学习的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DeepWalk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等），可更新聚合函数的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600" baseline="-25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aseline="-25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en-US" altLang="zh-CN" sz="1600" baseline="-25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287655" y="2451100"/>
            <a:ext cx="5817870" cy="2755900"/>
          </a:xfrm>
          <a:prstGeom prst="rect">
            <a:avLst/>
          </a:prstGeom>
        </p:spPr>
      </p:pic>
      <p:sp>
        <p:nvSpPr>
          <p:cNvPr id="16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6207125" y="2450465"/>
            <a:ext cx="5849620" cy="2755900"/>
          </a:xfrm>
          <a:prstGeom prst="rect">
            <a:avLst/>
          </a:prstGeom>
        </p:spPr>
      </p:pic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03485" y="1338051"/>
            <a:ext cx="50072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同</a:t>
            </a:r>
            <a:r>
              <a:rPr lang="zh-CN" altLang="en-US" dirty="0"/>
              <a:t>一</a:t>
            </a:r>
            <a:r>
              <a:rPr lang="zh-CN" altLang="en-US" dirty="0" smtClean="0"/>
              <a:t>层次结点 聚合过程 参数</a:t>
            </a:r>
            <a:r>
              <a:rPr lang="zh-CN" altLang="en-US" dirty="0"/>
              <a:t>共享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3585" y="5563523"/>
            <a:ext cx="6522543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dirty="0"/>
              <a:t>优点：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dirty="0"/>
              <a:t>极大的减少了参数量</a:t>
            </a:r>
            <a:endParaRPr lang="zh-CN" dirty="0"/>
          </a:p>
          <a:p>
            <a:pPr algn="l"/>
            <a:r>
              <a:rPr lang="en-US" altLang="zh-CN" dirty="0"/>
              <a:t>          2</a:t>
            </a:r>
            <a:r>
              <a:rPr lang="zh-CN" altLang="en-US" dirty="0"/>
              <a:t>、对于新添加的结点，也可以生成向量</a:t>
            </a:r>
            <a:r>
              <a:rPr lang="en-US" altLang="zh-CN" dirty="0"/>
              <a:t>hv</a:t>
            </a:r>
            <a:r>
              <a:rPr lang="zh-CN" altLang="en-US" dirty="0"/>
              <a:t>，可适用于动态图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287655" y="2451100"/>
            <a:ext cx="5817870" cy="275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06160" y="2451735"/>
            <a:ext cx="101600" cy="275463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有没有复杂点的？？？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518795" y="6145530"/>
            <a:ext cx="870585" cy="692150"/>
          </a:xfrm>
          <a:custGeom>
            <a:avLst/>
            <a:gdLst>
              <a:gd name="T0" fmla="*/ 134 w 608"/>
              <a:gd name="T1" fmla="*/ 0 h 480"/>
              <a:gd name="T2" fmla="*/ 136 w 608"/>
              <a:gd name="T3" fmla="*/ 2 h 480"/>
              <a:gd name="T4" fmla="*/ 118 w 608"/>
              <a:gd name="T5" fmla="*/ 78 h 480"/>
              <a:gd name="T6" fmla="*/ 91 w 608"/>
              <a:gd name="T7" fmla="*/ 291 h 480"/>
              <a:gd name="T8" fmla="*/ 317 w 608"/>
              <a:gd name="T9" fmla="*/ 355 h 480"/>
              <a:gd name="T10" fmla="*/ 482 w 608"/>
              <a:gd name="T11" fmla="*/ 187 h 480"/>
              <a:gd name="T12" fmla="*/ 512 w 608"/>
              <a:gd name="T13" fmla="*/ 128 h 480"/>
              <a:gd name="T14" fmla="*/ 473 w 608"/>
              <a:gd name="T15" fmla="*/ 115 h 480"/>
              <a:gd name="T16" fmla="*/ 576 w 608"/>
              <a:gd name="T17" fmla="*/ 20 h 480"/>
              <a:gd name="T18" fmla="*/ 608 w 608"/>
              <a:gd name="T19" fmla="*/ 154 h 480"/>
              <a:gd name="T20" fmla="*/ 603 w 608"/>
              <a:gd name="T21" fmla="*/ 155 h 480"/>
              <a:gd name="T22" fmla="*/ 546 w 608"/>
              <a:gd name="T23" fmla="*/ 183 h 480"/>
              <a:gd name="T24" fmla="*/ 355 w 608"/>
              <a:gd name="T25" fmla="*/ 397 h 480"/>
              <a:gd name="T26" fmla="*/ 7 w 608"/>
              <a:gd name="T27" fmla="*/ 211 h 480"/>
              <a:gd name="T28" fmla="*/ 134 w 608"/>
              <a:gd name="T29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480">
                <a:moveTo>
                  <a:pt x="134" y="0"/>
                </a:moveTo>
                <a:cubicBezTo>
                  <a:pt x="135" y="1"/>
                  <a:pt x="136" y="2"/>
                  <a:pt x="136" y="2"/>
                </a:cubicBezTo>
                <a:cubicBezTo>
                  <a:pt x="148" y="32"/>
                  <a:pt x="147" y="53"/>
                  <a:pt x="118" y="78"/>
                </a:cubicBezTo>
                <a:cubicBezTo>
                  <a:pt x="53" y="133"/>
                  <a:pt x="45" y="224"/>
                  <a:pt x="91" y="291"/>
                </a:cubicBezTo>
                <a:cubicBezTo>
                  <a:pt x="144" y="367"/>
                  <a:pt x="237" y="394"/>
                  <a:pt x="317" y="355"/>
                </a:cubicBezTo>
                <a:cubicBezTo>
                  <a:pt x="392" y="319"/>
                  <a:pt x="443" y="258"/>
                  <a:pt x="482" y="187"/>
                </a:cubicBezTo>
                <a:cubicBezTo>
                  <a:pt x="492" y="168"/>
                  <a:pt x="501" y="149"/>
                  <a:pt x="512" y="128"/>
                </a:cubicBezTo>
                <a:cubicBezTo>
                  <a:pt x="498" y="123"/>
                  <a:pt x="487" y="120"/>
                  <a:pt x="473" y="115"/>
                </a:cubicBezTo>
                <a:cubicBezTo>
                  <a:pt x="507" y="83"/>
                  <a:pt x="540" y="53"/>
                  <a:pt x="576" y="20"/>
                </a:cubicBezTo>
                <a:cubicBezTo>
                  <a:pt x="587" y="68"/>
                  <a:pt x="598" y="111"/>
                  <a:pt x="608" y="154"/>
                </a:cubicBezTo>
                <a:cubicBezTo>
                  <a:pt x="604" y="155"/>
                  <a:pt x="603" y="156"/>
                  <a:pt x="603" y="155"/>
                </a:cubicBezTo>
                <a:cubicBezTo>
                  <a:pt x="563" y="146"/>
                  <a:pt x="564" y="146"/>
                  <a:pt x="546" y="183"/>
                </a:cubicBezTo>
                <a:cubicBezTo>
                  <a:pt x="503" y="273"/>
                  <a:pt x="443" y="348"/>
                  <a:pt x="355" y="397"/>
                </a:cubicBezTo>
                <a:cubicBezTo>
                  <a:pt x="206" y="480"/>
                  <a:pt x="20" y="381"/>
                  <a:pt x="7" y="211"/>
                </a:cubicBezTo>
                <a:cubicBezTo>
                  <a:pt x="0" y="130"/>
                  <a:pt x="63" y="26"/>
                  <a:pt x="134" y="0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1118870" y="5917565"/>
            <a:ext cx="840740" cy="771525"/>
          </a:xfrm>
          <a:custGeom>
            <a:avLst/>
            <a:gdLst>
              <a:gd name="T0" fmla="*/ 0 w 587"/>
              <a:gd name="T1" fmla="*/ 91 h 535"/>
              <a:gd name="T2" fmla="*/ 98 w 587"/>
              <a:gd name="T3" fmla="*/ 0 h 535"/>
              <a:gd name="T4" fmla="*/ 104 w 587"/>
              <a:gd name="T5" fmla="*/ 5 h 535"/>
              <a:gd name="T6" fmla="*/ 150 w 587"/>
              <a:gd name="T7" fmla="*/ 36 h 535"/>
              <a:gd name="T8" fmla="*/ 411 w 587"/>
              <a:gd name="T9" fmla="*/ 79 h 535"/>
              <a:gd name="T10" fmla="*/ 478 w 587"/>
              <a:gd name="T11" fmla="*/ 466 h 535"/>
              <a:gd name="T12" fmla="*/ 245 w 587"/>
              <a:gd name="T13" fmla="*/ 506 h 535"/>
              <a:gd name="T14" fmla="*/ 216 w 587"/>
              <a:gd name="T15" fmla="*/ 493 h 535"/>
              <a:gd name="T16" fmla="*/ 203 w 587"/>
              <a:gd name="T17" fmla="*/ 484 h 535"/>
              <a:gd name="T18" fmla="*/ 237 w 587"/>
              <a:gd name="T19" fmla="*/ 451 h 535"/>
              <a:gd name="T20" fmla="*/ 255 w 587"/>
              <a:gd name="T21" fmla="*/ 452 h 535"/>
              <a:gd name="T22" fmla="*/ 349 w 587"/>
              <a:gd name="T23" fmla="*/ 466 h 535"/>
              <a:gd name="T24" fmla="*/ 490 w 587"/>
              <a:gd name="T25" fmla="*/ 248 h 535"/>
              <a:gd name="T26" fmla="*/ 358 w 587"/>
              <a:gd name="T27" fmla="*/ 116 h 535"/>
              <a:gd name="T28" fmla="*/ 137 w 587"/>
              <a:gd name="T29" fmla="*/ 92 h 535"/>
              <a:gd name="T30" fmla="*/ 127 w 587"/>
              <a:gd name="T31" fmla="*/ 95 h 535"/>
              <a:gd name="T32" fmla="*/ 131 w 587"/>
              <a:gd name="T33" fmla="*/ 131 h 535"/>
              <a:gd name="T34" fmla="*/ 0 w 587"/>
              <a:gd name="T35" fmla="*/ 91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535">
                <a:moveTo>
                  <a:pt x="0" y="91"/>
                </a:moveTo>
                <a:cubicBezTo>
                  <a:pt x="35" y="59"/>
                  <a:pt x="67" y="29"/>
                  <a:pt x="98" y="0"/>
                </a:cubicBezTo>
                <a:cubicBezTo>
                  <a:pt x="101" y="2"/>
                  <a:pt x="103" y="3"/>
                  <a:pt x="104" y="5"/>
                </a:cubicBezTo>
                <a:cubicBezTo>
                  <a:pt x="115" y="38"/>
                  <a:pt x="115" y="39"/>
                  <a:pt x="150" y="36"/>
                </a:cubicBezTo>
                <a:cubicBezTo>
                  <a:pt x="241" y="29"/>
                  <a:pt x="328" y="40"/>
                  <a:pt x="411" y="79"/>
                </a:cubicBezTo>
                <a:cubicBezTo>
                  <a:pt x="584" y="161"/>
                  <a:pt x="587" y="364"/>
                  <a:pt x="478" y="466"/>
                </a:cubicBezTo>
                <a:cubicBezTo>
                  <a:pt x="411" y="529"/>
                  <a:pt x="330" y="535"/>
                  <a:pt x="245" y="506"/>
                </a:cubicBezTo>
                <a:cubicBezTo>
                  <a:pt x="235" y="503"/>
                  <a:pt x="225" y="498"/>
                  <a:pt x="216" y="493"/>
                </a:cubicBezTo>
                <a:cubicBezTo>
                  <a:pt x="211" y="491"/>
                  <a:pt x="208" y="488"/>
                  <a:pt x="203" y="484"/>
                </a:cubicBezTo>
                <a:cubicBezTo>
                  <a:pt x="214" y="472"/>
                  <a:pt x="225" y="460"/>
                  <a:pt x="237" y="451"/>
                </a:cubicBezTo>
                <a:cubicBezTo>
                  <a:pt x="240" y="448"/>
                  <a:pt x="249" y="451"/>
                  <a:pt x="255" y="452"/>
                </a:cubicBezTo>
                <a:cubicBezTo>
                  <a:pt x="286" y="457"/>
                  <a:pt x="318" y="468"/>
                  <a:pt x="349" y="466"/>
                </a:cubicBezTo>
                <a:cubicBezTo>
                  <a:pt x="472" y="455"/>
                  <a:pt x="513" y="330"/>
                  <a:pt x="490" y="248"/>
                </a:cubicBezTo>
                <a:cubicBezTo>
                  <a:pt x="472" y="180"/>
                  <a:pt x="422" y="140"/>
                  <a:pt x="358" y="116"/>
                </a:cubicBezTo>
                <a:cubicBezTo>
                  <a:pt x="286" y="88"/>
                  <a:pt x="213" y="84"/>
                  <a:pt x="137" y="92"/>
                </a:cubicBezTo>
                <a:cubicBezTo>
                  <a:pt x="134" y="93"/>
                  <a:pt x="131" y="94"/>
                  <a:pt x="127" y="95"/>
                </a:cubicBezTo>
                <a:cubicBezTo>
                  <a:pt x="128" y="106"/>
                  <a:pt x="129" y="116"/>
                  <a:pt x="131" y="131"/>
                </a:cubicBezTo>
                <a:cubicBezTo>
                  <a:pt x="87" y="118"/>
                  <a:pt x="46" y="105"/>
                  <a:pt x="0" y="91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47090" y="5453380"/>
            <a:ext cx="676275" cy="915670"/>
          </a:xfrm>
          <a:custGeom>
            <a:avLst/>
            <a:gdLst>
              <a:gd name="T0" fmla="*/ 226 w 472"/>
              <a:gd name="T1" fmla="*/ 635 h 635"/>
              <a:gd name="T2" fmla="*/ 104 w 472"/>
              <a:gd name="T3" fmla="*/ 597 h 635"/>
              <a:gd name="T4" fmla="*/ 108 w 472"/>
              <a:gd name="T5" fmla="*/ 589 h 635"/>
              <a:gd name="T6" fmla="*/ 108 w 472"/>
              <a:gd name="T7" fmla="*/ 533 h 635"/>
              <a:gd name="T8" fmla="*/ 84 w 472"/>
              <a:gd name="T9" fmla="*/ 502 h 635"/>
              <a:gd name="T10" fmla="*/ 20 w 472"/>
              <a:gd name="T11" fmla="*/ 327 h 635"/>
              <a:gd name="T12" fmla="*/ 177 w 472"/>
              <a:gd name="T13" fmla="*/ 41 h 635"/>
              <a:gd name="T14" fmla="*/ 457 w 472"/>
              <a:gd name="T15" fmla="*/ 181 h 635"/>
              <a:gd name="T16" fmla="*/ 467 w 472"/>
              <a:gd name="T17" fmla="*/ 261 h 635"/>
              <a:gd name="T18" fmla="*/ 414 w 472"/>
              <a:gd name="T19" fmla="*/ 223 h 635"/>
              <a:gd name="T20" fmla="*/ 134 w 472"/>
              <a:gd name="T21" fmla="*/ 121 h 635"/>
              <a:gd name="T22" fmla="*/ 69 w 472"/>
              <a:gd name="T23" fmla="*/ 306 h 635"/>
              <a:gd name="T24" fmla="*/ 123 w 472"/>
              <a:gd name="T25" fmla="*/ 459 h 635"/>
              <a:gd name="T26" fmla="*/ 154 w 472"/>
              <a:gd name="T27" fmla="*/ 508 h 635"/>
              <a:gd name="T28" fmla="*/ 183 w 472"/>
              <a:gd name="T29" fmla="*/ 516 h 635"/>
              <a:gd name="T30" fmla="*/ 206 w 472"/>
              <a:gd name="T31" fmla="*/ 528 h 635"/>
              <a:gd name="T32" fmla="*/ 222 w 472"/>
              <a:gd name="T33" fmla="*/ 610 h 635"/>
              <a:gd name="T34" fmla="*/ 226 w 472"/>
              <a:gd name="T35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35">
                <a:moveTo>
                  <a:pt x="226" y="635"/>
                </a:moveTo>
                <a:cubicBezTo>
                  <a:pt x="183" y="622"/>
                  <a:pt x="144" y="609"/>
                  <a:pt x="104" y="597"/>
                </a:cubicBezTo>
                <a:cubicBezTo>
                  <a:pt x="106" y="593"/>
                  <a:pt x="107" y="590"/>
                  <a:pt x="108" y="589"/>
                </a:cubicBezTo>
                <a:cubicBezTo>
                  <a:pt x="131" y="566"/>
                  <a:pt x="131" y="557"/>
                  <a:pt x="108" y="533"/>
                </a:cubicBezTo>
                <a:cubicBezTo>
                  <a:pt x="99" y="524"/>
                  <a:pt x="90" y="514"/>
                  <a:pt x="84" y="502"/>
                </a:cubicBezTo>
                <a:cubicBezTo>
                  <a:pt x="57" y="446"/>
                  <a:pt x="29" y="390"/>
                  <a:pt x="20" y="327"/>
                </a:cubicBezTo>
                <a:cubicBezTo>
                  <a:pt x="0" y="194"/>
                  <a:pt x="49" y="86"/>
                  <a:pt x="177" y="41"/>
                </a:cubicBezTo>
                <a:cubicBezTo>
                  <a:pt x="294" y="0"/>
                  <a:pt x="418" y="62"/>
                  <a:pt x="457" y="181"/>
                </a:cubicBezTo>
                <a:cubicBezTo>
                  <a:pt x="465" y="207"/>
                  <a:pt x="472" y="233"/>
                  <a:pt x="467" y="261"/>
                </a:cubicBezTo>
                <a:cubicBezTo>
                  <a:pt x="432" y="263"/>
                  <a:pt x="421" y="253"/>
                  <a:pt x="414" y="223"/>
                </a:cubicBezTo>
                <a:cubicBezTo>
                  <a:pt x="383" y="75"/>
                  <a:pt x="235" y="44"/>
                  <a:pt x="134" y="121"/>
                </a:cubicBezTo>
                <a:cubicBezTo>
                  <a:pt x="73" y="169"/>
                  <a:pt x="62" y="235"/>
                  <a:pt x="69" y="306"/>
                </a:cubicBezTo>
                <a:cubicBezTo>
                  <a:pt x="75" y="361"/>
                  <a:pt x="98" y="411"/>
                  <a:pt x="123" y="459"/>
                </a:cubicBezTo>
                <a:cubicBezTo>
                  <a:pt x="131" y="477"/>
                  <a:pt x="143" y="493"/>
                  <a:pt x="154" y="508"/>
                </a:cubicBezTo>
                <a:cubicBezTo>
                  <a:pt x="161" y="518"/>
                  <a:pt x="170" y="523"/>
                  <a:pt x="183" y="516"/>
                </a:cubicBezTo>
                <a:cubicBezTo>
                  <a:pt x="200" y="506"/>
                  <a:pt x="203" y="509"/>
                  <a:pt x="206" y="528"/>
                </a:cubicBezTo>
                <a:cubicBezTo>
                  <a:pt x="211" y="555"/>
                  <a:pt x="217" y="582"/>
                  <a:pt x="222" y="610"/>
                </a:cubicBezTo>
                <a:cubicBezTo>
                  <a:pt x="223" y="617"/>
                  <a:pt x="224" y="624"/>
                  <a:pt x="226" y="635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596900" y="1416685"/>
            <a:ext cx="1600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存在的挑战：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9885883_130046134000_2"/>
          <p:cNvPicPr>
            <a:picLocks noChangeAspect="1"/>
          </p:cNvPicPr>
          <p:nvPr/>
        </p:nvPicPr>
        <p:blipFill>
          <a:blip r:embed="rId1"/>
          <a:srcRect t="17229" b="29621"/>
          <a:stretch>
            <a:fillRect/>
          </a:stretch>
        </p:blipFill>
        <p:spPr>
          <a:xfrm>
            <a:off x="5053330" y="913130"/>
            <a:ext cx="6619875" cy="47917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284336" y="6017866"/>
            <a:ext cx="952496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2019</a:t>
            </a:r>
            <a:r>
              <a:rPr dirty="0"/>
              <a:t>阿里巴巴达摩院</a:t>
            </a:r>
            <a:r>
              <a:rPr lang="zh-CN" dirty="0"/>
              <a:t>：</a:t>
            </a:r>
            <a:r>
              <a:rPr dirty="0"/>
              <a:t>超大规模图神经网络系统将赋予机器常识</a:t>
            </a:r>
            <a:endParaRPr dirty="0"/>
          </a:p>
        </p:txBody>
      </p:sp>
      <p:sp>
        <p:nvSpPr>
          <p:cNvPr id="22" name="文本框 21"/>
          <p:cNvSpPr txBox="1"/>
          <p:nvPr/>
        </p:nvSpPr>
        <p:spPr>
          <a:xfrm>
            <a:off x="847090" y="1953895"/>
            <a:ext cx="40132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ED4022"/>
                </a:solidFill>
              </a:rPr>
              <a:t>不规则域</a:t>
            </a:r>
            <a:r>
              <a:rPr lang="zh-CN" altLang="en-US" sz="1800" dirty="0"/>
              <a:t>：网络结构不确定，很难运用一些基本的数学运算（如</a:t>
            </a:r>
            <a:r>
              <a:rPr lang="en-US" altLang="zh-CN" sz="1800" dirty="0"/>
              <a:t>CNN</a:t>
            </a:r>
            <a:r>
              <a:rPr lang="zh-CN" altLang="en-US" sz="1800" dirty="0"/>
              <a:t>）</a:t>
            </a:r>
            <a:endParaRPr lang="zh-CN" altLang="en-US" sz="1800" dirty="0"/>
          </a:p>
        </p:txBody>
      </p:sp>
      <p:sp>
        <p:nvSpPr>
          <p:cNvPr id="2" name="文本框 1"/>
          <p:cNvSpPr txBox="1"/>
          <p:nvPr/>
        </p:nvSpPr>
        <p:spPr>
          <a:xfrm>
            <a:off x="847090" y="2995295"/>
            <a:ext cx="39547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ED4022"/>
                </a:solidFill>
              </a:rPr>
              <a:t>不同的结构和任务</a:t>
            </a:r>
            <a:r>
              <a:rPr lang="zh-CN" altLang="en-US" sz="1800" dirty="0"/>
              <a:t>：</a:t>
            </a:r>
            <a:r>
              <a:rPr lang="zh-CN" sz="1800" dirty="0"/>
              <a:t>加权、符号问题；结点分类、图分类、图生成。</a:t>
            </a:r>
            <a:endParaRPr lang="zh-CN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847090" y="4050030"/>
            <a:ext cx="395478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/>
              <a:t>3</a:t>
            </a:r>
            <a:r>
              <a:rPr lang="zh-CN" altLang="en-US" sz="1800" dirty="0"/>
              <a:t>、</a:t>
            </a:r>
            <a:r>
              <a:rPr lang="zh-CN" altLang="en-US" sz="1800" dirty="0">
                <a:solidFill>
                  <a:srgbClr val="ED4022"/>
                </a:solidFill>
              </a:rPr>
              <a:t>可扩展性和并行化</a:t>
            </a:r>
            <a:r>
              <a:rPr lang="zh-CN" altLang="en-US" sz="1800" dirty="0"/>
              <a:t>：结点数量大且相互关联，需要整体建模</a:t>
            </a:r>
            <a:r>
              <a:rPr lang="zh-CN" sz="1800" dirty="0"/>
              <a:t>。</a:t>
            </a:r>
            <a:endParaRPr 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" grpId="0"/>
      <p:bldP spid="3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735" y="1817370"/>
            <a:ext cx="43541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采取更灵活的聚合方式，同时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能够为新增节点快速生成embedding，而无需额外训练过程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340" y="5426710"/>
            <a:ext cx="8939530" cy="640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矩形 19"/>
          <p:cNvSpPr/>
          <p:nvPr/>
        </p:nvSpPr>
        <p:spPr>
          <a:xfrm>
            <a:off x="1235710" y="2176145"/>
            <a:ext cx="4638675" cy="2616835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1033780" y="1304925"/>
            <a:ext cx="4580255" cy="3281045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1955800" y="2781935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1" name="Freeform 99"/>
          <p:cNvSpPr>
            <a:spLocks noEditPoints="1"/>
          </p:cNvSpPr>
          <p:nvPr/>
        </p:nvSpPr>
        <p:spPr bwMode="auto">
          <a:xfrm>
            <a:off x="4265295" y="1510030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2" name="Freeform 99"/>
          <p:cNvSpPr>
            <a:spLocks noEditPoints="1"/>
          </p:cNvSpPr>
          <p:nvPr/>
        </p:nvSpPr>
        <p:spPr bwMode="auto">
          <a:xfrm>
            <a:off x="4265295" y="2687320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3" name="Freeform 99"/>
          <p:cNvSpPr>
            <a:spLocks noEditPoints="1"/>
          </p:cNvSpPr>
          <p:nvPr/>
        </p:nvSpPr>
        <p:spPr bwMode="auto">
          <a:xfrm>
            <a:off x="4189095" y="3834130"/>
            <a:ext cx="252095" cy="32702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2805" b="7317"/>
          <a:stretch>
            <a:fillRect/>
          </a:stretch>
        </p:blipFill>
        <p:spPr>
          <a:xfrm>
            <a:off x="6064885" y="3951605"/>
            <a:ext cx="5467985" cy="831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文本框 12"/>
          <p:cNvSpPr txBox="1"/>
          <p:nvPr/>
        </p:nvSpPr>
        <p:spPr>
          <a:xfrm>
            <a:off x="195294" y="5426469"/>
            <a:ext cx="270420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Graphsage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376084" y="4231473"/>
            <a:ext cx="2462967" cy="1943318"/>
          </a:xfrm>
          <a:custGeom>
            <a:avLst/>
            <a:gdLst>
              <a:gd name="T0" fmla="*/ 134 w 608"/>
              <a:gd name="T1" fmla="*/ 0 h 480"/>
              <a:gd name="T2" fmla="*/ 136 w 608"/>
              <a:gd name="T3" fmla="*/ 2 h 480"/>
              <a:gd name="T4" fmla="*/ 118 w 608"/>
              <a:gd name="T5" fmla="*/ 78 h 480"/>
              <a:gd name="T6" fmla="*/ 91 w 608"/>
              <a:gd name="T7" fmla="*/ 291 h 480"/>
              <a:gd name="T8" fmla="*/ 317 w 608"/>
              <a:gd name="T9" fmla="*/ 355 h 480"/>
              <a:gd name="T10" fmla="*/ 482 w 608"/>
              <a:gd name="T11" fmla="*/ 187 h 480"/>
              <a:gd name="T12" fmla="*/ 512 w 608"/>
              <a:gd name="T13" fmla="*/ 128 h 480"/>
              <a:gd name="T14" fmla="*/ 473 w 608"/>
              <a:gd name="T15" fmla="*/ 115 h 480"/>
              <a:gd name="T16" fmla="*/ 576 w 608"/>
              <a:gd name="T17" fmla="*/ 20 h 480"/>
              <a:gd name="T18" fmla="*/ 608 w 608"/>
              <a:gd name="T19" fmla="*/ 154 h 480"/>
              <a:gd name="T20" fmla="*/ 603 w 608"/>
              <a:gd name="T21" fmla="*/ 155 h 480"/>
              <a:gd name="T22" fmla="*/ 546 w 608"/>
              <a:gd name="T23" fmla="*/ 183 h 480"/>
              <a:gd name="T24" fmla="*/ 355 w 608"/>
              <a:gd name="T25" fmla="*/ 397 h 480"/>
              <a:gd name="T26" fmla="*/ 7 w 608"/>
              <a:gd name="T27" fmla="*/ 211 h 480"/>
              <a:gd name="T28" fmla="*/ 134 w 608"/>
              <a:gd name="T29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480">
                <a:moveTo>
                  <a:pt x="134" y="0"/>
                </a:moveTo>
                <a:cubicBezTo>
                  <a:pt x="135" y="1"/>
                  <a:pt x="136" y="2"/>
                  <a:pt x="136" y="2"/>
                </a:cubicBezTo>
                <a:cubicBezTo>
                  <a:pt x="148" y="32"/>
                  <a:pt x="147" y="53"/>
                  <a:pt x="118" y="78"/>
                </a:cubicBezTo>
                <a:cubicBezTo>
                  <a:pt x="53" y="133"/>
                  <a:pt x="45" y="224"/>
                  <a:pt x="91" y="291"/>
                </a:cubicBezTo>
                <a:cubicBezTo>
                  <a:pt x="144" y="367"/>
                  <a:pt x="237" y="394"/>
                  <a:pt x="317" y="355"/>
                </a:cubicBezTo>
                <a:cubicBezTo>
                  <a:pt x="392" y="319"/>
                  <a:pt x="443" y="258"/>
                  <a:pt x="482" y="187"/>
                </a:cubicBezTo>
                <a:cubicBezTo>
                  <a:pt x="492" y="168"/>
                  <a:pt x="501" y="149"/>
                  <a:pt x="512" y="128"/>
                </a:cubicBezTo>
                <a:cubicBezTo>
                  <a:pt x="498" y="123"/>
                  <a:pt x="487" y="120"/>
                  <a:pt x="473" y="115"/>
                </a:cubicBezTo>
                <a:cubicBezTo>
                  <a:pt x="507" y="83"/>
                  <a:pt x="540" y="53"/>
                  <a:pt x="576" y="20"/>
                </a:cubicBezTo>
                <a:cubicBezTo>
                  <a:pt x="587" y="68"/>
                  <a:pt x="598" y="111"/>
                  <a:pt x="608" y="154"/>
                </a:cubicBezTo>
                <a:cubicBezTo>
                  <a:pt x="604" y="155"/>
                  <a:pt x="603" y="156"/>
                  <a:pt x="603" y="155"/>
                </a:cubicBezTo>
                <a:cubicBezTo>
                  <a:pt x="563" y="146"/>
                  <a:pt x="564" y="146"/>
                  <a:pt x="546" y="183"/>
                </a:cubicBezTo>
                <a:cubicBezTo>
                  <a:pt x="503" y="273"/>
                  <a:pt x="443" y="348"/>
                  <a:pt x="355" y="397"/>
                </a:cubicBezTo>
                <a:cubicBezTo>
                  <a:pt x="206" y="480"/>
                  <a:pt x="20" y="381"/>
                  <a:pt x="7" y="211"/>
                </a:cubicBezTo>
                <a:cubicBezTo>
                  <a:pt x="0" y="130"/>
                  <a:pt x="63" y="26"/>
                  <a:pt x="134" y="0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335933" y="3778390"/>
            <a:ext cx="2377075" cy="2164490"/>
          </a:xfrm>
          <a:custGeom>
            <a:avLst/>
            <a:gdLst>
              <a:gd name="T0" fmla="*/ 0 w 587"/>
              <a:gd name="T1" fmla="*/ 91 h 535"/>
              <a:gd name="T2" fmla="*/ 98 w 587"/>
              <a:gd name="T3" fmla="*/ 0 h 535"/>
              <a:gd name="T4" fmla="*/ 104 w 587"/>
              <a:gd name="T5" fmla="*/ 5 h 535"/>
              <a:gd name="T6" fmla="*/ 150 w 587"/>
              <a:gd name="T7" fmla="*/ 36 h 535"/>
              <a:gd name="T8" fmla="*/ 411 w 587"/>
              <a:gd name="T9" fmla="*/ 79 h 535"/>
              <a:gd name="T10" fmla="*/ 478 w 587"/>
              <a:gd name="T11" fmla="*/ 466 h 535"/>
              <a:gd name="T12" fmla="*/ 245 w 587"/>
              <a:gd name="T13" fmla="*/ 506 h 535"/>
              <a:gd name="T14" fmla="*/ 216 w 587"/>
              <a:gd name="T15" fmla="*/ 493 h 535"/>
              <a:gd name="T16" fmla="*/ 203 w 587"/>
              <a:gd name="T17" fmla="*/ 484 h 535"/>
              <a:gd name="T18" fmla="*/ 237 w 587"/>
              <a:gd name="T19" fmla="*/ 451 h 535"/>
              <a:gd name="T20" fmla="*/ 255 w 587"/>
              <a:gd name="T21" fmla="*/ 452 h 535"/>
              <a:gd name="T22" fmla="*/ 349 w 587"/>
              <a:gd name="T23" fmla="*/ 466 h 535"/>
              <a:gd name="T24" fmla="*/ 490 w 587"/>
              <a:gd name="T25" fmla="*/ 248 h 535"/>
              <a:gd name="T26" fmla="*/ 358 w 587"/>
              <a:gd name="T27" fmla="*/ 116 h 535"/>
              <a:gd name="T28" fmla="*/ 137 w 587"/>
              <a:gd name="T29" fmla="*/ 92 h 535"/>
              <a:gd name="T30" fmla="*/ 127 w 587"/>
              <a:gd name="T31" fmla="*/ 95 h 535"/>
              <a:gd name="T32" fmla="*/ 131 w 587"/>
              <a:gd name="T33" fmla="*/ 131 h 535"/>
              <a:gd name="T34" fmla="*/ 0 w 587"/>
              <a:gd name="T35" fmla="*/ 91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535">
                <a:moveTo>
                  <a:pt x="0" y="91"/>
                </a:moveTo>
                <a:cubicBezTo>
                  <a:pt x="35" y="59"/>
                  <a:pt x="67" y="29"/>
                  <a:pt x="98" y="0"/>
                </a:cubicBezTo>
                <a:cubicBezTo>
                  <a:pt x="101" y="2"/>
                  <a:pt x="103" y="3"/>
                  <a:pt x="104" y="5"/>
                </a:cubicBezTo>
                <a:cubicBezTo>
                  <a:pt x="115" y="38"/>
                  <a:pt x="115" y="39"/>
                  <a:pt x="150" y="36"/>
                </a:cubicBezTo>
                <a:cubicBezTo>
                  <a:pt x="241" y="29"/>
                  <a:pt x="328" y="40"/>
                  <a:pt x="411" y="79"/>
                </a:cubicBezTo>
                <a:cubicBezTo>
                  <a:pt x="584" y="161"/>
                  <a:pt x="587" y="364"/>
                  <a:pt x="478" y="466"/>
                </a:cubicBezTo>
                <a:cubicBezTo>
                  <a:pt x="411" y="529"/>
                  <a:pt x="330" y="535"/>
                  <a:pt x="245" y="506"/>
                </a:cubicBezTo>
                <a:cubicBezTo>
                  <a:pt x="235" y="503"/>
                  <a:pt x="225" y="498"/>
                  <a:pt x="216" y="493"/>
                </a:cubicBezTo>
                <a:cubicBezTo>
                  <a:pt x="211" y="491"/>
                  <a:pt x="208" y="488"/>
                  <a:pt x="203" y="484"/>
                </a:cubicBezTo>
                <a:cubicBezTo>
                  <a:pt x="214" y="472"/>
                  <a:pt x="225" y="460"/>
                  <a:pt x="237" y="451"/>
                </a:cubicBezTo>
                <a:cubicBezTo>
                  <a:pt x="240" y="448"/>
                  <a:pt x="249" y="451"/>
                  <a:pt x="255" y="452"/>
                </a:cubicBezTo>
                <a:cubicBezTo>
                  <a:pt x="286" y="457"/>
                  <a:pt x="318" y="468"/>
                  <a:pt x="349" y="466"/>
                </a:cubicBezTo>
                <a:cubicBezTo>
                  <a:pt x="472" y="455"/>
                  <a:pt x="513" y="330"/>
                  <a:pt x="490" y="248"/>
                </a:cubicBezTo>
                <a:cubicBezTo>
                  <a:pt x="472" y="180"/>
                  <a:pt x="422" y="140"/>
                  <a:pt x="358" y="116"/>
                </a:cubicBezTo>
                <a:cubicBezTo>
                  <a:pt x="286" y="88"/>
                  <a:pt x="213" y="84"/>
                  <a:pt x="137" y="92"/>
                </a:cubicBezTo>
                <a:cubicBezTo>
                  <a:pt x="134" y="93"/>
                  <a:pt x="131" y="94"/>
                  <a:pt x="127" y="95"/>
                </a:cubicBezTo>
                <a:cubicBezTo>
                  <a:pt x="128" y="106"/>
                  <a:pt x="129" y="116"/>
                  <a:pt x="131" y="131"/>
                </a:cubicBezTo>
                <a:cubicBezTo>
                  <a:pt x="87" y="118"/>
                  <a:pt x="46" y="105"/>
                  <a:pt x="0" y="91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4947269" y="2835721"/>
            <a:ext cx="1911108" cy="2570332"/>
          </a:xfrm>
          <a:custGeom>
            <a:avLst/>
            <a:gdLst>
              <a:gd name="T0" fmla="*/ 226 w 472"/>
              <a:gd name="T1" fmla="*/ 635 h 635"/>
              <a:gd name="T2" fmla="*/ 104 w 472"/>
              <a:gd name="T3" fmla="*/ 597 h 635"/>
              <a:gd name="T4" fmla="*/ 108 w 472"/>
              <a:gd name="T5" fmla="*/ 589 h 635"/>
              <a:gd name="T6" fmla="*/ 108 w 472"/>
              <a:gd name="T7" fmla="*/ 533 h 635"/>
              <a:gd name="T8" fmla="*/ 84 w 472"/>
              <a:gd name="T9" fmla="*/ 502 h 635"/>
              <a:gd name="T10" fmla="*/ 20 w 472"/>
              <a:gd name="T11" fmla="*/ 327 h 635"/>
              <a:gd name="T12" fmla="*/ 177 w 472"/>
              <a:gd name="T13" fmla="*/ 41 h 635"/>
              <a:gd name="T14" fmla="*/ 457 w 472"/>
              <a:gd name="T15" fmla="*/ 181 h 635"/>
              <a:gd name="T16" fmla="*/ 467 w 472"/>
              <a:gd name="T17" fmla="*/ 261 h 635"/>
              <a:gd name="T18" fmla="*/ 414 w 472"/>
              <a:gd name="T19" fmla="*/ 223 h 635"/>
              <a:gd name="T20" fmla="*/ 134 w 472"/>
              <a:gd name="T21" fmla="*/ 121 h 635"/>
              <a:gd name="T22" fmla="*/ 69 w 472"/>
              <a:gd name="T23" fmla="*/ 306 h 635"/>
              <a:gd name="T24" fmla="*/ 123 w 472"/>
              <a:gd name="T25" fmla="*/ 459 h 635"/>
              <a:gd name="T26" fmla="*/ 154 w 472"/>
              <a:gd name="T27" fmla="*/ 508 h 635"/>
              <a:gd name="T28" fmla="*/ 183 w 472"/>
              <a:gd name="T29" fmla="*/ 516 h 635"/>
              <a:gd name="T30" fmla="*/ 206 w 472"/>
              <a:gd name="T31" fmla="*/ 528 h 635"/>
              <a:gd name="T32" fmla="*/ 222 w 472"/>
              <a:gd name="T33" fmla="*/ 610 h 635"/>
              <a:gd name="T34" fmla="*/ 226 w 472"/>
              <a:gd name="T35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35">
                <a:moveTo>
                  <a:pt x="226" y="635"/>
                </a:moveTo>
                <a:cubicBezTo>
                  <a:pt x="183" y="622"/>
                  <a:pt x="144" y="609"/>
                  <a:pt x="104" y="597"/>
                </a:cubicBezTo>
                <a:cubicBezTo>
                  <a:pt x="106" y="593"/>
                  <a:pt x="107" y="590"/>
                  <a:pt x="108" y="589"/>
                </a:cubicBezTo>
                <a:cubicBezTo>
                  <a:pt x="131" y="566"/>
                  <a:pt x="131" y="557"/>
                  <a:pt x="108" y="533"/>
                </a:cubicBezTo>
                <a:cubicBezTo>
                  <a:pt x="99" y="524"/>
                  <a:pt x="90" y="514"/>
                  <a:pt x="84" y="502"/>
                </a:cubicBezTo>
                <a:cubicBezTo>
                  <a:pt x="57" y="446"/>
                  <a:pt x="29" y="390"/>
                  <a:pt x="20" y="327"/>
                </a:cubicBezTo>
                <a:cubicBezTo>
                  <a:pt x="0" y="194"/>
                  <a:pt x="49" y="86"/>
                  <a:pt x="177" y="41"/>
                </a:cubicBezTo>
                <a:cubicBezTo>
                  <a:pt x="294" y="0"/>
                  <a:pt x="418" y="62"/>
                  <a:pt x="457" y="181"/>
                </a:cubicBezTo>
                <a:cubicBezTo>
                  <a:pt x="465" y="207"/>
                  <a:pt x="472" y="233"/>
                  <a:pt x="467" y="261"/>
                </a:cubicBezTo>
                <a:cubicBezTo>
                  <a:pt x="432" y="263"/>
                  <a:pt x="421" y="253"/>
                  <a:pt x="414" y="223"/>
                </a:cubicBezTo>
                <a:cubicBezTo>
                  <a:pt x="383" y="75"/>
                  <a:pt x="235" y="44"/>
                  <a:pt x="134" y="121"/>
                </a:cubicBezTo>
                <a:cubicBezTo>
                  <a:pt x="73" y="169"/>
                  <a:pt x="62" y="235"/>
                  <a:pt x="69" y="306"/>
                </a:cubicBezTo>
                <a:cubicBezTo>
                  <a:pt x="75" y="361"/>
                  <a:pt x="98" y="411"/>
                  <a:pt x="123" y="459"/>
                </a:cubicBezTo>
                <a:cubicBezTo>
                  <a:pt x="131" y="477"/>
                  <a:pt x="143" y="493"/>
                  <a:pt x="154" y="508"/>
                </a:cubicBezTo>
                <a:cubicBezTo>
                  <a:pt x="161" y="518"/>
                  <a:pt x="170" y="523"/>
                  <a:pt x="183" y="516"/>
                </a:cubicBezTo>
                <a:cubicBezTo>
                  <a:pt x="200" y="506"/>
                  <a:pt x="203" y="509"/>
                  <a:pt x="206" y="528"/>
                </a:cubicBezTo>
                <a:cubicBezTo>
                  <a:pt x="211" y="555"/>
                  <a:pt x="217" y="582"/>
                  <a:pt x="222" y="610"/>
                </a:cubicBezTo>
                <a:cubicBezTo>
                  <a:pt x="223" y="617"/>
                  <a:pt x="224" y="624"/>
                  <a:pt x="226" y="635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0785" y="5147945"/>
            <a:ext cx="387540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对相邻结点进行排序</a:t>
            </a:r>
            <a:endParaRPr lang="zh-CN" altLang="en-US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将序列放进LSTM的cell训练输出</a:t>
            </a:r>
            <a:endParaRPr lang="zh-CN" altLang="en-US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306435" y="4501515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LSTM</a:t>
            </a:r>
            <a:endParaRPr lang="en-US" altLang="zh-CN" sz="36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22700" y="1717040"/>
            <a:ext cx="41617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相邻结点按池化规则输出</a:t>
            </a:r>
            <a:endParaRPr lang="zh-CN" altLang="en-US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5235105" y="1079968"/>
            <a:ext cx="13370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Pool</a:t>
            </a:r>
            <a:endParaRPr lang="en-US" altLang="zh-CN" sz="36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3069" y="5147704"/>
            <a:ext cx="270420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相邻结点向量求平均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940560" y="4502785"/>
            <a:ext cx="1708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  <a:endParaRPr lang="en-US" altLang="zh-CN" sz="36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2930" y="2295525"/>
            <a:ext cx="5946775" cy="540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5899150"/>
            <a:ext cx="1981200" cy="747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70" y="6174740"/>
            <a:ext cx="4944110" cy="471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  <p:bldP spid="10" grpId="0"/>
      <p:bldP spid="1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94105" y="2026920"/>
            <a:ext cx="6657975" cy="1216660"/>
            <a:chOff x="1723" y="3192"/>
            <a:chExt cx="10485" cy="1916"/>
          </a:xfrm>
        </p:grpSpPr>
        <p:sp>
          <p:nvSpPr>
            <p:cNvPr id="5" name="圆角矩形 4"/>
            <p:cNvSpPr/>
            <p:nvPr/>
          </p:nvSpPr>
          <p:spPr>
            <a:xfrm>
              <a:off x="2390" y="3192"/>
              <a:ext cx="8703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/>
              <a:tailEnd type="none" w="med" len="med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23" y="3478"/>
              <a:ext cx="1380" cy="1380"/>
            </a:xfrm>
            <a:prstGeom prst="roundRect">
              <a:avLst/>
            </a:pr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74" y="3718"/>
              <a:ext cx="8935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数学上，时域上的卷积等于频域上的乘积</a:t>
              </a:r>
              <a:endPara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93470" y="3703320"/>
            <a:ext cx="5949950" cy="1216660"/>
            <a:chOff x="1722" y="5832"/>
            <a:chExt cx="9370" cy="1916"/>
          </a:xfrm>
        </p:grpSpPr>
        <p:sp>
          <p:nvSpPr>
            <p:cNvPr id="8" name="圆角矩形 7"/>
            <p:cNvSpPr/>
            <p:nvPr/>
          </p:nvSpPr>
          <p:spPr>
            <a:xfrm>
              <a:off x="2390" y="5832"/>
              <a:ext cx="8703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/>
              <a:tailEnd type="none" w="med" len="med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722" y="6118"/>
              <a:ext cx="1380" cy="1380"/>
            </a:xfrm>
            <a:prstGeom prst="roundRect">
              <a:avLst/>
            </a:pr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31" y="6349"/>
              <a:ext cx="667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sz="20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图可做拉普拉斯变换及其逆变换</a:t>
              </a:r>
              <a:endPara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" name="TextBox 76"/>
          <p:cNvSpPr txBox="1"/>
          <p:nvPr/>
        </p:nvSpPr>
        <p:spPr>
          <a:xfrm>
            <a:off x="1970405" y="1047750"/>
            <a:ext cx="73050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为了利用图结点上的空间信息，引入卷积操作（GCN）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865" y="4564301"/>
            <a:ext cx="4106545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组合 10"/>
          <p:cNvGrpSpPr/>
          <p:nvPr/>
        </p:nvGrpSpPr>
        <p:grpSpPr>
          <a:xfrm>
            <a:off x="7902575" y="1867535"/>
            <a:ext cx="3027045" cy="2465705"/>
            <a:chOff x="12445" y="2941"/>
            <a:chExt cx="4767" cy="3883"/>
          </a:xfrm>
        </p:grpSpPr>
        <p:sp>
          <p:nvSpPr>
            <p:cNvPr id="15" name="矩形 14"/>
            <p:cNvSpPr/>
            <p:nvPr/>
          </p:nvSpPr>
          <p:spPr>
            <a:xfrm>
              <a:off x="12840" y="3388"/>
              <a:ext cx="4373" cy="3437"/>
            </a:xfrm>
            <a:prstGeom prst="rect">
              <a:avLst/>
            </a:prstGeom>
            <a:solidFill>
              <a:srgbClr val="ED4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lum bright="-12000"/>
            </a:blip>
            <a:stretch>
              <a:fillRect/>
            </a:stretch>
          </p:blipFill>
          <p:spPr>
            <a:xfrm>
              <a:off x="12445" y="2941"/>
              <a:ext cx="4216" cy="3492"/>
            </a:xfrm>
            <a:prstGeom prst="rect">
              <a:avLst/>
            </a:prstGeom>
            <a:effectLst>
              <a:outerShdw blurRad="279400" dist="38100" dir="2700000" algn="tl" rotWithShape="0">
                <a:prstClr val="black">
                  <a:alpha val="100000"/>
                </a:prstClr>
              </a:outerShdw>
            </a:effectLst>
          </p:spPr>
        </p:pic>
      </p:grpSp>
      <p:sp>
        <p:nvSpPr>
          <p:cNvPr id="20" name="文本框 19"/>
          <p:cNvSpPr txBox="1"/>
          <p:nvPr/>
        </p:nvSpPr>
        <p:spPr>
          <a:xfrm>
            <a:off x="824230" y="5503545"/>
            <a:ext cx="6944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优点：考虑了空间拓扑信息，且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sz="2000" baseline="-25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的维度可调节</a:t>
            </a:r>
            <a:endParaRPr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缺点：同阶的邻域上分配给不同的邻居的权重是完全相同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须对整个图进行构造，</a:t>
            </a: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新增结点，则需重新训练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0230" y="4484370"/>
            <a:ext cx="2444115" cy="1216660"/>
            <a:chOff x="898" y="7062"/>
            <a:chExt cx="3849" cy="1916"/>
          </a:xfrm>
        </p:grpSpPr>
        <p:sp>
          <p:nvSpPr>
            <p:cNvPr id="5" name="圆角矩形 4"/>
            <p:cNvSpPr/>
            <p:nvPr/>
          </p:nvSpPr>
          <p:spPr>
            <a:xfrm>
              <a:off x="1565" y="7062"/>
              <a:ext cx="3183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/>
              <a:tailEnd type="none" w="med" len="med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98" y="7348"/>
              <a:ext cx="1380" cy="1380"/>
            </a:xfrm>
            <a:prstGeom prst="roundRect">
              <a:avLst/>
            </a:pr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43" y="7448"/>
              <a:ext cx="2045" cy="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过拟合</a:t>
              </a:r>
              <a:endPara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99585" y="4495800"/>
            <a:ext cx="2901950" cy="1216660"/>
            <a:chOff x="6771" y="7080"/>
            <a:chExt cx="4570" cy="1916"/>
          </a:xfrm>
        </p:grpSpPr>
        <p:sp>
          <p:nvSpPr>
            <p:cNvPr id="8" name="圆角矩形 7"/>
            <p:cNvSpPr/>
            <p:nvPr/>
          </p:nvSpPr>
          <p:spPr>
            <a:xfrm>
              <a:off x="7439" y="7080"/>
              <a:ext cx="3902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/>
              <a:tailEnd type="none" w="med" len="med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771" y="7366"/>
              <a:ext cx="1380" cy="1380"/>
            </a:xfrm>
            <a:prstGeom prst="roundRect">
              <a:avLst/>
            </a:pr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317" y="7466"/>
              <a:ext cx="2846" cy="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梯度消失</a:t>
              </a:r>
              <a:endPara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420100" y="4522470"/>
            <a:ext cx="2854325" cy="1216660"/>
            <a:chOff x="13260" y="7122"/>
            <a:chExt cx="4495" cy="1916"/>
          </a:xfrm>
        </p:grpSpPr>
        <p:sp>
          <p:nvSpPr>
            <p:cNvPr id="14" name="圆角矩形 13"/>
            <p:cNvSpPr/>
            <p:nvPr/>
          </p:nvSpPr>
          <p:spPr>
            <a:xfrm flipH="1">
              <a:off x="13717" y="7122"/>
              <a:ext cx="4038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flipH="1">
              <a:off x="13260" y="7390"/>
              <a:ext cx="1380" cy="1380"/>
            </a:xfrm>
            <a:prstGeom prst="roundRect">
              <a:avLst/>
            </a:pr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flipH="1">
              <a:off x="14872" y="7526"/>
              <a:ext cx="2728" cy="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梯度爆炸</a:t>
              </a:r>
              <a:endPara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36750" y="2129790"/>
            <a:ext cx="8317230" cy="1216660"/>
            <a:chOff x="3050" y="3354"/>
            <a:chExt cx="13098" cy="1916"/>
          </a:xfrm>
        </p:grpSpPr>
        <p:sp>
          <p:nvSpPr>
            <p:cNvPr id="17" name="圆角矩形 16"/>
            <p:cNvSpPr/>
            <p:nvPr/>
          </p:nvSpPr>
          <p:spPr>
            <a:xfrm>
              <a:off x="3050" y="3354"/>
              <a:ext cx="13099" cy="1916"/>
            </a:xfrm>
            <a:prstGeom prst="roundRect">
              <a:avLst/>
            </a:prstGeom>
            <a:noFill/>
            <a:ln w="19050" cmpd="sng">
              <a:solidFill>
                <a:srgbClr val="ED4022"/>
              </a:solidFill>
              <a:prstDash val="solid"/>
              <a:round/>
              <a:headEnd type="none"/>
              <a:tailEnd type="none" w="med" len="med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64" y="3800"/>
              <a:ext cx="11751" cy="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通常</a:t>
              </a:r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GCN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与</a:t>
              </a:r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Graphsage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只有</a:t>
              </a:r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2~3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层深度（</a:t>
              </a:r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K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值）</a:t>
              </a:r>
              <a:endPara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9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如何将图网络层数加深？？？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430020" y="2844800"/>
            <a:ext cx="4638675" cy="2616835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50832" y="1069392"/>
            <a:ext cx="637127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buClrTx/>
              <a:buSzTx/>
              <a:buFontTx/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GGNN</a:t>
            </a:r>
            <a:r>
              <a:rPr lang="zh-CN" altLang="en-US" dirty="0"/>
              <a:t>：</a:t>
            </a:r>
            <a:r>
              <a:rPr lang="zh-CN" altLang="en-US" dirty="0" smtClean="0"/>
              <a:t>使用 </a:t>
            </a:r>
            <a:r>
              <a:rPr lang="en-US" altLang="zh-CN" dirty="0" smtClean="0"/>
              <a:t>RNN</a:t>
            </a:r>
            <a:r>
              <a:rPr lang="zh-CN" altLang="en-US" dirty="0"/>
              <a:t>的变种</a:t>
            </a:r>
            <a:r>
              <a:rPr lang="en-US" altLang="zh-CN" dirty="0" smtClean="0"/>
              <a:t>GRU </a:t>
            </a:r>
            <a:r>
              <a:rPr lang="zh-CN" altLang="en-US" dirty="0" smtClean="0"/>
              <a:t>作为聚合函数</a:t>
            </a:r>
            <a:endParaRPr lang="en-US" altLang="zh-CN" dirty="0" smtClean="0"/>
          </a:p>
          <a:p>
            <a:pPr algn="l"/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r>
              <a:rPr lang="zh-CN" altLang="en-US" dirty="0" smtClean="0"/>
              <a:t>以</a:t>
            </a:r>
            <a:r>
              <a:rPr lang="zh-CN" altLang="en-US" dirty="0"/>
              <a:t>克服梯度消失的现象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715645" y="2260600"/>
            <a:ext cx="5046980" cy="297180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715645" y="2260600"/>
            <a:ext cx="5046980" cy="297180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2717800"/>
            <a:ext cx="3152775" cy="964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50" y="4252595"/>
            <a:ext cx="4410075" cy="752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1477263" y="5785643"/>
            <a:ext cx="91184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图网络深度可以超过</a:t>
            </a:r>
            <a:r>
              <a:rPr lang="en-US" altLang="zh-CN" dirty="0"/>
              <a:t>20</a:t>
            </a:r>
            <a:r>
              <a:rPr lang="zh-CN" altLang="en-US" dirty="0"/>
              <a:t>层，虽然一般真实世界有效影响一般少于</a:t>
            </a:r>
            <a:r>
              <a:rPr lang="en-US" altLang="zh-CN" dirty="0"/>
              <a:t>7</a:t>
            </a:r>
            <a:r>
              <a:rPr lang="zh-CN" altLang="en-US" dirty="0"/>
              <a:t>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7263" y="6240807"/>
            <a:ext cx="541909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可将局部重要信息传递至图网络的所有结点</a:t>
            </a:r>
            <a:endParaRPr lang="zh-CN" dirty="0"/>
          </a:p>
        </p:txBody>
      </p:sp>
      <p:sp>
        <p:nvSpPr>
          <p:cNvPr id="13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不同邻结点重要程度不同怎么办？？？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936793" y="2361883"/>
            <a:ext cx="2790334" cy="3247477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5036" y="2802255"/>
            <a:ext cx="4376891" cy="2524665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97655" y="1030605"/>
            <a:ext cx="39966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lnSpc>
                <a:spcPct val="130000"/>
              </a:lnSpc>
              <a:buClrTx/>
              <a:buSzTx/>
              <a:buFontTx/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GAT</a:t>
            </a:r>
            <a:r>
              <a:rPr lang="zh-CN" altLang="en-US" dirty="0" smtClean="0"/>
              <a:t>：</a:t>
            </a:r>
            <a:r>
              <a:rPr lang="zh-CN" dirty="0" smtClean="0"/>
              <a:t>给每条边加上权重</a:t>
            </a:r>
            <a:endParaRPr 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858770" y="5609590"/>
            <a:ext cx="78136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优点：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dirty="0"/>
              <a:t>引入注意力机制之后，只与相邻节点有关，不需整张图</a:t>
            </a:r>
            <a:endParaRPr lang="zh-CN" dirty="0"/>
          </a:p>
          <a:p>
            <a:r>
              <a:rPr lang="zh-CN" dirty="0"/>
              <a:t>          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dirty="0"/>
              <a:t>模型具有更好的性能并且对于扰动更加鲁棒</a:t>
            </a:r>
            <a:endParaRPr 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5" y="2192226"/>
            <a:ext cx="4340795" cy="2895187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93" y="2058488"/>
            <a:ext cx="2807215" cy="3268043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16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35" y="2362200"/>
            <a:ext cx="2543810" cy="537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135" y="3248025"/>
            <a:ext cx="2556510" cy="78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135" y="4332605"/>
            <a:ext cx="2567940" cy="847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390733" y="1352697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395200" y="3103867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796110" y="1361316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392928" y="4978992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796110" y="3116154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875155" y="1175385"/>
            <a:ext cx="1459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endParaRPr lang="en-US" altLang="zh-CN" sz="32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61596" y="1633473"/>
            <a:ext cx="462316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将结点特征与相邻结点简单相加，最终确定新的结点向量。</a:t>
            </a:r>
            <a:endParaRPr 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7280532" y="1185070"/>
            <a:ext cx="3212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Graphsage</a:t>
            </a:r>
            <a:endParaRPr lang="en-US" altLang="zh-CN" sz="3200" b="1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6973" y="1633473"/>
            <a:ext cx="462316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通过灵活的聚合函数，可以从不同角度上实现结点与相邻结点的向量嵌入，同时可对新增结点生成嵌入向量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7280532" y="2939069"/>
            <a:ext cx="2650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GGNN</a:t>
            </a:r>
            <a:endParaRPr lang="en-US" altLang="zh-CN" sz="3200" b="1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66973" y="3522567"/>
            <a:ext cx="462316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针对图深度不够问题，利用GRU进行向量嵌入，最终可将图深度拓宽到20层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877805" y="2927190"/>
            <a:ext cx="1308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GCN</a:t>
            </a:r>
            <a:endParaRPr lang="en-US" altLang="zh-CN" sz="3200" b="1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63868" y="3384643"/>
            <a:ext cx="462316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通过拉普拉斯变换及逆变换，实现在全图上的卷积操作，考虑了结点与邻结点的空间结构信息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1875533" y="4802746"/>
            <a:ext cx="1412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GAT</a:t>
            </a:r>
            <a:endParaRPr lang="en-US" altLang="zh-CN" sz="3200" b="1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61596" y="5251149"/>
            <a:ext cx="462316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针对邻结点的重要性不同，引入注意力机制，为每个结点计算一个权重，并利用其进行向量嵌入。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5" grpId="0"/>
      <p:bldP spid="19" grpId="0"/>
      <p:bldP spid="12" grpId="0"/>
      <p:bldP spid="14" grpId="0"/>
      <p:bldP spid="18" grpId="0"/>
      <p:bldP spid="16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5134610" y="1992830"/>
            <a:ext cx="18084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35095" y="3100070"/>
            <a:ext cx="4293870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举个栗子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20265" y="2051050"/>
            <a:ext cx="812736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ED4022"/>
                </a:solidFill>
                <a:latin typeface="黑体" panose="02010609060101010101" charset="-122"/>
                <a:ea typeface="黑体" panose="02010609060101010101" charset="-122"/>
              </a:rPr>
              <a:t>浅谈</a:t>
            </a:r>
            <a:br>
              <a:rPr lang="zh-CN" altLang="en-US" sz="44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图神经网络算法模型</a:t>
            </a:r>
            <a:endParaRPr lang="zh-CN" altLang="en-US" sz="44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7488" y="4691751"/>
            <a:ext cx="23002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钟裕滨</a:t>
            </a:r>
            <a:br>
              <a:rPr 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2019.9.26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649845" y="2333625"/>
            <a:ext cx="3771900" cy="368808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9325" y="930275"/>
            <a:ext cx="77527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大规模社交网络推荐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03300" y="2216785"/>
            <a:ext cx="349123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将结点定义为</a:t>
            </a:r>
            <a:r>
              <a:rPr lang="en-US" altLang="zh-CN" dirty="0" smtClean="0"/>
              <a:t>“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algn="l"/>
            <a:r>
              <a:rPr lang="zh-CN" altLang="en-US" dirty="0" smtClean="0"/>
              <a:t>边定义为</a:t>
            </a:r>
            <a:r>
              <a:rPr lang="en-US" altLang="zh-CN" dirty="0" smtClean="0"/>
              <a:t>“</a:t>
            </a:r>
            <a:r>
              <a:rPr lang="zh-CN" altLang="en-US" dirty="0" smtClean="0"/>
              <a:t>用户行为</a:t>
            </a:r>
            <a:r>
              <a:rPr lang="en-US" altLang="zh-CN" dirty="0" smtClean="0"/>
              <a:t>”</a:t>
            </a:r>
            <a:endParaRPr lang="zh-CN" altLang="en-US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lum bright="-12000"/>
          </a:blip>
          <a:stretch>
            <a:fillRect/>
          </a:stretch>
        </p:blipFill>
        <p:spPr>
          <a:xfrm>
            <a:off x="6962775" y="1991995"/>
            <a:ext cx="4114800" cy="371475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003300" y="3267075"/>
            <a:ext cx="487426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解决问题如：</a:t>
            </a:r>
            <a:endParaRPr lang="zh-CN" altLang="en-US" sz="24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Graphsage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训练一个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归纳模型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可以推广到不可见的用户，并可能迁移到其他任务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（用户分类、行为预测等）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预测两个节点间是否会有边存在。</a:t>
            </a:r>
            <a:endParaRPr lang="zh-CN" altLang="en-US" sz="20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符合图结构的东西好少啊！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34580" y="3289935"/>
            <a:ext cx="3761740" cy="1543050"/>
          </a:xfrm>
          <a:prstGeom prst="rect">
            <a:avLst/>
          </a:prstGeom>
          <a:noFill/>
          <a:ln w="28575">
            <a:solidFill>
              <a:srgbClr val="ED4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-12000"/>
          </a:blip>
          <a:stretch>
            <a:fillRect/>
          </a:stretch>
        </p:blipFill>
        <p:spPr>
          <a:xfrm>
            <a:off x="7977505" y="2749550"/>
            <a:ext cx="2676525" cy="1609725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</p:spPr>
      </p:pic>
      <p:sp>
        <p:nvSpPr>
          <p:cNvPr id="24" name="文本框 23"/>
          <p:cNvSpPr txBox="1"/>
          <p:nvPr/>
        </p:nvSpPr>
        <p:spPr>
          <a:xfrm>
            <a:off x="3592360" y="1273916"/>
            <a:ext cx="500727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图片也可以转化为图网络进行操作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9575" y="3390265"/>
            <a:ext cx="671449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将所有像素点与周围相邻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个像素点进行连接，</a:t>
            </a:r>
            <a:endParaRPr lang="zh-CN" altLang="en-US" dirty="0" smtClean="0"/>
          </a:p>
          <a:p>
            <a:pPr algn="l"/>
            <a:r>
              <a:rPr lang="zh-CN" altLang="en-US" dirty="0" smtClean="0"/>
              <a:t>可形成一张固定结点（像素点）的网络结构图！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34760" y="2469515"/>
            <a:ext cx="3489960" cy="309372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89810" y="2469515"/>
            <a:ext cx="3489960" cy="309372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53955" y="1084686"/>
            <a:ext cx="500727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三维图像上的图结构化操作</a:t>
            </a:r>
            <a:endParaRPr lang="zh-CN" altLang="en-US" dirty="0"/>
          </a:p>
        </p:txBody>
      </p:sp>
      <p:sp>
        <p:nvSpPr>
          <p:cNvPr id="13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lum bright="-12000"/>
          </a:blip>
          <a:srcRect l="1980" t="2004" r="2572" b="3117"/>
          <a:stretch>
            <a:fillRect/>
          </a:stretch>
        </p:blipFill>
        <p:spPr>
          <a:xfrm>
            <a:off x="2597150" y="1886585"/>
            <a:ext cx="3382010" cy="342138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lum bright="-12000"/>
          </a:blip>
          <a:stretch>
            <a:fillRect/>
          </a:stretch>
        </p:blipFill>
        <p:spPr>
          <a:xfrm>
            <a:off x="5994400" y="1885950"/>
            <a:ext cx="3526790" cy="341249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3386455" y="5851525"/>
            <a:ext cx="64382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GCN可以按照三维流形的方向进行convolution</a:t>
            </a:r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 animBg="1"/>
      <p:bldP spid="8" grpId="0" animBg="1"/>
      <p:bldP spid="10" grpId="0"/>
      <p:bldP spid="20" grpId="1" animBg="1"/>
      <p:bldP spid="8" grpId="1" animBg="1"/>
      <p:bldP spid="1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34760" y="2469515"/>
            <a:ext cx="3489960" cy="309372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89810" y="2469515"/>
            <a:ext cx="3489960" cy="309372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53955" y="1084686"/>
            <a:ext cx="500727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三维图像上的图结构化操作</a:t>
            </a:r>
            <a:endParaRPr lang="zh-CN" altLang="en-US" dirty="0"/>
          </a:p>
        </p:txBody>
      </p:sp>
      <p:sp>
        <p:nvSpPr>
          <p:cNvPr id="13" name="TextBox 76"/>
          <p:cNvSpPr txBox="1"/>
          <p:nvPr/>
        </p:nvSpPr>
        <p:spPr>
          <a:xfrm>
            <a:off x="443585" y="173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585" y="507759"/>
            <a:ext cx="2797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10715" y="5890895"/>
            <a:ext cx="91249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dirty="0"/>
              <a:t>可以用于已知部分散点进行三维形状的补全、三维形状时空变化的预测</a:t>
            </a:r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lum bright="-12000"/>
          </a:blip>
          <a:stretch>
            <a:fillRect/>
          </a:stretch>
        </p:blipFill>
        <p:spPr>
          <a:xfrm>
            <a:off x="2719705" y="1885950"/>
            <a:ext cx="3274695" cy="341122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lum bright="-12000"/>
          </a:blip>
          <a:stretch>
            <a:fillRect/>
          </a:stretch>
        </p:blipFill>
        <p:spPr>
          <a:xfrm>
            <a:off x="5994400" y="1885950"/>
            <a:ext cx="3374390" cy="3410585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130810" y="3063240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图像可以，那文本是不是也。。。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1945" y="2615565"/>
            <a:ext cx="3771900" cy="3688080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99360" y="930275"/>
            <a:ext cx="77527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文本也可以转化为图网络进行文本分类（Text GCN）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lum bright="-12000"/>
          </a:blip>
          <a:stretch>
            <a:fillRect/>
          </a:stretch>
        </p:blipFill>
        <p:spPr>
          <a:xfrm>
            <a:off x="7136130" y="2030095"/>
            <a:ext cx="4261485" cy="3947160"/>
          </a:xfrm>
          <a:prstGeom prst="rect">
            <a:avLst/>
          </a:prstGeom>
          <a:effectLst>
            <a:outerShdw blurRad="279400" dist="38100" dir="2700000" algn="tl" rotWithShape="0">
              <a:prstClr val="black">
                <a:alpha val="10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124065" y="6303645"/>
            <a:ext cx="486410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800" i="1" dirty="0" smtClean="0"/>
              <a:t>https://arxiv.org/pdf/1809.05679.pdf</a:t>
            </a:r>
            <a:endParaRPr lang="zh-CN" altLang="en-US" sz="1800" i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960370"/>
            <a:ext cx="5092700" cy="154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4763135"/>
            <a:ext cx="2055495" cy="1540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2659380" y="4681220"/>
            <a:ext cx="342392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sz="1600" dirty="0" smtClean="0"/>
              <a:t>#W(i)</a:t>
            </a:r>
            <a:r>
              <a:rPr sz="1600" dirty="0" smtClean="0"/>
              <a:t>是在语料集上包含word i 的滑动窗口的个数， </a:t>
            </a:r>
            <a:r>
              <a:rPr lang="en-US" sz="1600" dirty="0" smtClean="0">
                <a:sym typeface="+mn-ea"/>
              </a:rPr>
              <a:t>#W(i,j)</a:t>
            </a:r>
            <a:r>
              <a:rPr sz="1600" dirty="0" smtClean="0"/>
              <a:t> 是包含word i和word j 的滑动窗口的个数，</a:t>
            </a:r>
            <a:r>
              <a:rPr lang="en-US" sz="1600" dirty="0" smtClean="0">
                <a:sym typeface="+mn-ea"/>
              </a:rPr>
              <a:t>#W</a:t>
            </a:r>
            <a:r>
              <a:rPr sz="1600" dirty="0" smtClean="0"/>
              <a:t> 是整体滑动窗口的个数。一个正的PMI值表示在语料中有高的语义相关性</a:t>
            </a:r>
            <a:endParaRPr sz="16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78740" y="1737360"/>
            <a:ext cx="671449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将结点定义为</a:t>
            </a:r>
            <a:r>
              <a:rPr lang="en-US" altLang="zh-CN" dirty="0" smtClean="0"/>
              <a:t>“word”</a:t>
            </a:r>
            <a:r>
              <a:rPr lang="zh-CN" altLang="en-US" dirty="0" smtClean="0"/>
              <a:t>和</a:t>
            </a:r>
            <a:r>
              <a:rPr lang="en-US" altLang="zh-CN" dirty="0" smtClean="0"/>
              <a:t>“document”,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      其邻接矩阵为：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  <p:bldP spid="5" grpId="0"/>
      <p:bldP spid="7" grpId="0"/>
      <p:bldP spid="12" grpId="0"/>
      <p:bldP spid="8" grpId="1" animBg="1"/>
      <p:bldP spid="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443585" y="17361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99360" y="930275"/>
            <a:ext cx="775271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文本也可以转化为图网络进行文本分类（Text GCN）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740" y="1737360"/>
            <a:ext cx="671449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将结点定义为</a:t>
            </a:r>
            <a:r>
              <a:rPr lang="en-US" altLang="zh-CN" dirty="0" smtClean="0"/>
              <a:t>“word”</a:t>
            </a:r>
            <a:r>
              <a:rPr lang="zh-CN" altLang="en-US" dirty="0" smtClean="0"/>
              <a:t>和</a:t>
            </a:r>
            <a:r>
              <a:rPr lang="en-US" altLang="zh-CN" dirty="0" smtClean="0"/>
              <a:t>“document”,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      其邻接矩阵为：</a:t>
            </a:r>
            <a:endParaRPr lang="zh-CN" altLang="en-US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2960370"/>
            <a:ext cx="5092700" cy="154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4763135"/>
            <a:ext cx="2055495" cy="1540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2659380" y="4681220"/>
            <a:ext cx="342392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sz="1600" dirty="0" smtClean="0"/>
              <a:t>#W(i)</a:t>
            </a:r>
            <a:r>
              <a:rPr sz="1600" dirty="0" smtClean="0"/>
              <a:t>是在语料集上包含word i 的滑动窗口的个数， </a:t>
            </a:r>
            <a:r>
              <a:rPr lang="en-US" sz="1600" dirty="0" smtClean="0">
                <a:sym typeface="+mn-ea"/>
              </a:rPr>
              <a:t>#W(i,j)</a:t>
            </a:r>
            <a:r>
              <a:rPr sz="1600" dirty="0" smtClean="0"/>
              <a:t> 是包含word i和word j 的滑动窗口的个数，</a:t>
            </a:r>
            <a:r>
              <a:rPr lang="en-US" sz="1600" dirty="0" smtClean="0">
                <a:sym typeface="+mn-ea"/>
              </a:rPr>
              <a:t>#W</a:t>
            </a:r>
            <a:r>
              <a:rPr sz="1600" dirty="0" smtClean="0"/>
              <a:t> 是整体滑动窗口的个数。一个正的PMI值表示在语料中有高的语义相关性</a:t>
            </a:r>
            <a:endParaRPr sz="160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95" y="2960370"/>
            <a:ext cx="4829175" cy="59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/>
          <p:cNvSpPr txBox="1"/>
          <p:nvPr/>
        </p:nvSpPr>
        <p:spPr>
          <a:xfrm>
            <a:off x="6563995" y="1801495"/>
            <a:ext cx="67144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dirty="0" smtClean="0"/>
              <a:t>利用两层</a:t>
            </a:r>
            <a:r>
              <a:rPr lang="en-US" altLang="zh-CN" dirty="0" smtClean="0"/>
              <a:t>GCN</a:t>
            </a:r>
            <a:r>
              <a:rPr lang="zh-CN" altLang="en-US" dirty="0" smtClean="0"/>
              <a:t>，其嵌入向量为：</a:t>
            </a:r>
            <a:endParaRPr lang="zh-CN" altLang="en-US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6563995" y="4192270"/>
            <a:ext cx="67144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3</a:t>
            </a:r>
            <a:r>
              <a:rPr lang="zh-CN" altLang="en-US" dirty="0" smtClean="0"/>
              <a:t>、用</a:t>
            </a:r>
            <a:r>
              <a:rPr lang="zh-CN" dirty="0" smtClean="0"/>
              <a:t>损失函数（如：交叉熵）更新参数</a:t>
            </a:r>
            <a:endParaRPr lang="zh-CN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5697220" y="5342890"/>
            <a:ext cx="671449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800" dirty="0" smtClean="0">
                <a:solidFill>
                  <a:srgbClr val="ED402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该模型在很多数据集上表现都为最优</a:t>
            </a:r>
            <a:endParaRPr lang="zh-CN" sz="2800" dirty="0" smtClean="0">
              <a:solidFill>
                <a:srgbClr val="ED402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130810" y="3063240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万物皆图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感谢观看！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07" y="2197894"/>
            <a:ext cx="175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6348911" y="1257313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6412104" y="133548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6977" y="1677367"/>
            <a:ext cx="1821011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 of graph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256976" y="1211017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图的定义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6348911" y="2501778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6412104" y="257995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6977" y="2921832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node embedding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256976" y="2455482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6348911" y="3749140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6412104" y="3827315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56977" y="4169194"/>
            <a:ext cx="2059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7256976" y="3702844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1"/>
          <p:cNvSpPr>
            <a:spLocks noChangeArrowheads="1"/>
          </p:cNvSpPr>
          <p:nvPr/>
        </p:nvSpPr>
        <p:spPr bwMode="auto">
          <a:xfrm>
            <a:off x="6348911" y="4989432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412104" y="5067607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6977" y="5409486"/>
            <a:ext cx="195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graph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256976" y="4943136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图的应用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5134610" y="1992830"/>
            <a:ext cx="18084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251293" y="3100309"/>
            <a:ext cx="3545903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图的定义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86120" y="2011455"/>
            <a:ext cx="9960512" cy="3769137"/>
          </a:xfrm>
          <a:prstGeom prst="rect">
            <a:avLst/>
          </a:prstGeom>
          <a:noFill/>
          <a:ln w="28575">
            <a:solidFill>
              <a:srgbClr val="ED4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76"/>
          <p:cNvSpPr txBox="1"/>
          <p:nvPr/>
        </p:nvSpPr>
        <p:spPr>
          <a:xfrm>
            <a:off x="443585" y="1736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图的定义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 of graph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3681" y="2616609"/>
            <a:ext cx="2704207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结点（node）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 descr="v2-5acd1daba022a995ee725ba3309fee43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141" y="1283131"/>
            <a:ext cx="4430395" cy="4133850"/>
          </a:xfrm>
          <a:prstGeom prst="rect">
            <a:avLst/>
          </a:prstGeom>
          <a:ln w="50800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7410171" y="3086509"/>
            <a:ext cx="2704207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边（edge）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27503" y="2188693"/>
            <a:ext cx="15500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图的组成：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24471" y="4091640"/>
            <a:ext cx="2704207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 = （V，E）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21048" y="4663214"/>
            <a:ext cx="285623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其中，V为顶点集合，E为边集合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27503" y="3720874"/>
            <a:ext cx="15500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图的表示：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20469" y="942490"/>
            <a:ext cx="370776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800" dirty="0" smtClean="0">
                <a:solidFill>
                  <a:srgbClr val="ED402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数学表示与处理？</a:t>
            </a:r>
            <a:endParaRPr lang="zh-CN" sz="2800" dirty="0" smtClean="0">
              <a:solidFill>
                <a:srgbClr val="ED402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66376" y="5957830"/>
            <a:ext cx="517334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rgbClr val="ED402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结点分类、结点预测、边预测？</a:t>
            </a:r>
            <a:endParaRPr lang="zh-CN" sz="2400" dirty="0" smtClean="0">
              <a:solidFill>
                <a:srgbClr val="ED4022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8" grpId="0"/>
      <p:bldP spid="17" grpId="0"/>
      <p:bldP spid="21" grpId="0"/>
      <p:bldP spid="19" grpId="0"/>
      <p:bldP spid="20" grpId="0"/>
      <p:bldP spid="24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图的定义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 of graph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1969135"/>
            <a:ext cx="3922395" cy="2741295"/>
          </a:xfrm>
          <a:prstGeom prst="rect">
            <a:avLst/>
          </a:prstGeom>
          <a:ln w="50800">
            <a:solidFill>
              <a:srgbClr val="ED4022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4208780" y="3272155"/>
            <a:ext cx="24352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邻接矩阵Au,v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873" y="874395"/>
            <a:ext cx="2759710" cy="2542540"/>
          </a:xfrm>
          <a:prstGeom prst="rect">
            <a:avLst/>
          </a:prstGeom>
          <a:ln w="50800">
            <a:solidFill>
              <a:srgbClr val="ED402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73" y="3726180"/>
            <a:ext cx="2759710" cy="2632075"/>
          </a:xfrm>
          <a:prstGeom prst="rect">
            <a:avLst/>
          </a:prstGeom>
          <a:ln w="50800">
            <a:solidFill>
              <a:srgbClr val="ED4022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6404668" y="1960245"/>
            <a:ext cx="155003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无向图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4668" y="4339590"/>
            <a:ext cx="155003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有向图</a:t>
            </a:r>
            <a:endParaRPr 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433" y="5369166"/>
            <a:ext cx="54165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顶点的度(degree)：和该顶点相关联的边数</a:t>
            </a:r>
            <a:endParaRPr 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连接符 17"/>
          <p:cNvCxnSpPr>
            <a:stCxn id="11" idx="2"/>
            <a:endCxn id="12" idx="0"/>
          </p:cNvCxnSpPr>
          <p:nvPr/>
        </p:nvCxnSpPr>
        <p:spPr>
          <a:xfrm>
            <a:off x="7179686" y="2531110"/>
            <a:ext cx="0" cy="1808480"/>
          </a:xfrm>
          <a:prstGeom prst="line">
            <a:avLst/>
          </a:prstGeom>
          <a:ln w="50800">
            <a:solidFill>
              <a:srgbClr val="ED4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04495" y="3563332"/>
            <a:ext cx="675191" cy="0"/>
          </a:xfrm>
          <a:prstGeom prst="line">
            <a:avLst/>
          </a:prstGeom>
          <a:ln w="50800">
            <a:solidFill>
              <a:srgbClr val="ED4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96545" y="3048635"/>
            <a:ext cx="7305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如何将图结构信息结合起来用于训练？</a:t>
            </a:r>
            <a:endParaRPr lang="zh-CN" altLang="en-US" sz="3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5134610" y="1992830"/>
            <a:ext cx="180848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935095" y="3100070"/>
            <a:ext cx="4293870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图结点嵌入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34.xml><?xml version="1.0" encoding="utf-8"?>
<p:tagLst xmlns:p="http://schemas.openxmlformats.org/presentationml/2006/main">
  <p:tag name="PA" val="v3.0.1"/>
</p:tagLst>
</file>

<file path=ppt/tags/tag35.xml><?xml version="1.0" encoding="utf-8"?>
<p:tagLst xmlns:p="http://schemas.openxmlformats.org/presentationml/2006/main">
  <p:tag name="PA" val="v3.0.1"/>
</p:tagLst>
</file>

<file path=ppt/tags/tag36.xml><?xml version="1.0" encoding="utf-8"?>
<p:tagLst xmlns:p="http://schemas.openxmlformats.org/presentationml/2006/main">
  <p:tag name="PA" val="v3.0.1"/>
</p:tagLst>
</file>

<file path=ppt/tags/tag37.xml><?xml version="1.0" encoding="utf-8"?>
<p:tagLst xmlns:p="http://schemas.openxmlformats.org/presentationml/2006/main">
  <p:tag name="PA" val="v3.0.1"/>
</p:tagLst>
</file>

<file path=ppt/tags/tag38.xml><?xml version="1.0" encoding="utf-8"?>
<p:tagLst xmlns:p="http://schemas.openxmlformats.org/presentationml/2006/main">
  <p:tag name="PA" val="v3.0.1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PA" val="v3.0.1"/>
</p:tagLst>
</file>

<file path=ppt/tags/tag42.xml><?xml version="1.0" encoding="utf-8"?>
<p:tagLst xmlns:p="http://schemas.openxmlformats.org/presentationml/2006/main">
  <p:tag name="PA" val="v3.0.1"/>
</p:tagLst>
</file>

<file path=ppt/tags/tag43.xml><?xml version="1.0" encoding="utf-8"?>
<p:tagLst xmlns:p="http://schemas.openxmlformats.org/presentationml/2006/main">
  <p:tag name="PA" val="v3.0.1"/>
</p:tagLst>
</file>

<file path=ppt/tags/tag44.xml><?xml version="1.0" encoding="utf-8"?>
<p:tagLst xmlns:p="http://schemas.openxmlformats.org/presentationml/2006/main">
  <p:tag name="PA" val="v3.0.1"/>
</p:tagLst>
</file>

<file path=ppt/tags/tag45.xml><?xml version="1.0" encoding="utf-8"?>
<p:tagLst xmlns:p="http://schemas.openxmlformats.org/presentationml/2006/main">
  <p:tag name="PA" val="v3.0.1"/>
</p:tagLst>
</file>

<file path=ppt/tags/tag46.xml><?xml version="1.0" encoding="utf-8"?>
<p:tagLst xmlns:p="http://schemas.openxmlformats.org/presentationml/2006/main">
  <p:tag name="PA" val="v3.0.1"/>
</p:tagLst>
</file>

<file path=ppt/tags/tag47.xml><?xml version="1.0" encoding="utf-8"?>
<p:tagLst xmlns:p="http://schemas.openxmlformats.org/presentationml/2006/main">
  <p:tag name="PA" val="v3.0.1"/>
</p:tagLst>
</file>

<file path=ppt/tags/tag48.xml><?xml version="1.0" encoding="utf-8"?>
<p:tagLst xmlns:p="http://schemas.openxmlformats.org/presentationml/2006/main">
  <p:tag name="PA" val="v3.0.1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3.0.1"/>
</p:tagLst>
</file>

<file path=ppt/tags/tag55.xml><?xml version="1.0" encoding="utf-8"?>
<p:tagLst xmlns:p="http://schemas.openxmlformats.org/presentationml/2006/main">
  <p:tag name="PA" val="v3.0.1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PA" val="v3.0.1"/>
</p:tagLst>
</file>

<file path=ppt/tags/tag61.xml><?xml version="1.0" encoding="utf-8"?>
<p:tagLst xmlns:p="http://schemas.openxmlformats.org/presentationml/2006/main">
  <p:tag name="PA" val="v3.0.1"/>
</p:tagLst>
</file>

<file path=ppt/tags/tag62.xml><?xml version="1.0" encoding="utf-8"?>
<p:tagLst xmlns:p="http://schemas.openxmlformats.org/presentationml/2006/main">
  <p:tag name="PA" val="v3.0.1"/>
</p:tagLst>
</file>

<file path=ppt/tags/tag63.xml><?xml version="1.0" encoding="utf-8"?>
<p:tagLst xmlns:p="http://schemas.openxmlformats.org/presentationml/2006/main">
  <p:tag name="PA" val="v3.0.1"/>
</p:tagLst>
</file>

<file path=ppt/tags/tag64.xml><?xml version="1.0" encoding="utf-8"?>
<p:tagLst xmlns:p="http://schemas.openxmlformats.org/presentationml/2006/main">
  <p:tag name="PA" val="v3.0.1"/>
</p:tagLst>
</file>

<file path=ppt/tags/tag65.xml><?xml version="1.0" encoding="utf-8"?>
<p:tagLst xmlns:p="http://schemas.openxmlformats.org/presentationml/2006/main">
  <p:tag name="PA" val="v3.0.1"/>
</p:tagLst>
</file>

<file path=ppt/tags/tag66.xml><?xml version="1.0" encoding="utf-8"?>
<p:tagLst xmlns:p="http://schemas.openxmlformats.org/presentationml/2006/main">
  <p:tag name="PA" val="v3.0.1"/>
</p:tagLst>
</file>

<file path=ppt/tags/tag67.xml><?xml version="1.0" encoding="utf-8"?>
<p:tagLst xmlns:p="http://schemas.openxmlformats.org/presentationml/2006/main">
  <p:tag name="PA" val="v3.0.1"/>
</p:tagLst>
</file>

<file path=ppt/tags/tag68.xml><?xml version="1.0" encoding="utf-8"?>
<p:tagLst xmlns:p="http://schemas.openxmlformats.org/presentationml/2006/main">
  <p:tag name="PA" val="v3.0.1"/>
</p:tagLst>
</file>

<file path=ppt/tags/tag69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PA" val="v3.0.1"/>
</p:tagLst>
</file>

<file path=ppt/tags/tag71.xml><?xml version="1.0" encoding="utf-8"?>
<p:tagLst xmlns:p="http://schemas.openxmlformats.org/presentationml/2006/main">
  <p:tag name="PA" val="v3.0.1"/>
</p:tagLst>
</file>

<file path=ppt/tags/tag72.xml><?xml version="1.0" encoding="utf-8"?>
<p:tagLst xmlns:p="http://schemas.openxmlformats.org/presentationml/2006/main">
  <p:tag name="PA" val="v3.0.1"/>
</p:tagLst>
</file>

<file path=ppt/tags/tag73.xml><?xml version="1.0" encoding="utf-8"?>
<p:tagLst xmlns:p="http://schemas.openxmlformats.org/presentationml/2006/main">
  <p:tag name="PA" val="v3.0.1"/>
</p:tagLst>
</file>

<file path=ppt/tags/tag74.xml><?xml version="1.0" encoding="utf-8"?>
<p:tagLst xmlns:p="http://schemas.openxmlformats.org/presentationml/2006/main">
  <p:tag name="PA" val="v3.0.1"/>
</p:tagLst>
</file>

<file path=ppt/tags/tag75.xml><?xml version="1.0" encoding="utf-8"?>
<p:tagLst xmlns:p="http://schemas.openxmlformats.org/presentationml/2006/main">
  <p:tag name="PA" val="v3.0.1"/>
</p:tagLst>
</file>

<file path=ppt/tags/tag76.xml><?xml version="1.0" encoding="utf-8"?>
<p:tagLst xmlns:p="http://schemas.openxmlformats.org/presentationml/2006/main">
  <p:tag name="PA" val="v3.0.1"/>
</p:tagLst>
</file>

<file path=ppt/tags/tag77.xml><?xml version="1.0" encoding="utf-8"?>
<p:tagLst xmlns:p="http://schemas.openxmlformats.org/presentationml/2006/main">
  <p:tag name="PA" val="v3.0.1"/>
</p:tagLst>
</file>

<file path=ppt/tags/tag78.xml><?xml version="1.0" encoding="utf-8"?>
<p:tagLst xmlns:p="http://schemas.openxmlformats.org/presentationml/2006/main">
  <p:tag name="PA" val="v3.0.1"/>
</p:tagLst>
</file>

<file path=ppt/tags/tag79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80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WPS 演示</Application>
  <PresentationFormat>宽屏</PresentationFormat>
  <Paragraphs>394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黑体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简洁几何线条</dc:title>
  <dc:creator>第一PPT</dc:creator>
  <cp:keywords>www.1ppt.com</cp:keywords>
  <dc:description>www.1ppt.com</dc:description>
  <cp:lastModifiedBy>Administrator</cp:lastModifiedBy>
  <cp:revision>107</cp:revision>
  <dcterms:created xsi:type="dcterms:W3CDTF">2016-12-09T01:44:00Z</dcterms:created>
  <dcterms:modified xsi:type="dcterms:W3CDTF">2019-09-26T09:27:01Z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